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256" r:id="rId3"/>
    <p:sldId id="325" r:id="rId4"/>
    <p:sldId id="288" r:id="rId5"/>
    <p:sldId id="302" r:id="rId6"/>
    <p:sldId id="303" r:id="rId7"/>
    <p:sldId id="310" r:id="rId8"/>
    <p:sldId id="304" r:id="rId9"/>
    <p:sldId id="311" r:id="rId10"/>
    <p:sldId id="312" r:id="rId11"/>
    <p:sldId id="316" r:id="rId12"/>
    <p:sldId id="317" r:id="rId13"/>
    <p:sldId id="315" r:id="rId14"/>
    <p:sldId id="305" r:id="rId15"/>
    <p:sldId id="306" r:id="rId16"/>
    <p:sldId id="307" r:id="rId17"/>
    <p:sldId id="321" r:id="rId18"/>
    <p:sldId id="320" r:id="rId19"/>
    <p:sldId id="322" r:id="rId20"/>
    <p:sldId id="323" r:id="rId21"/>
    <p:sldId id="324" r:id="rId22"/>
    <p:sldId id="300" r:id="rId23"/>
    <p:sldId id="274"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FFDDDD"/>
    <a:srgbClr val="FFA3A3"/>
    <a:srgbClr val="333F50"/>
    <a:srgbClr val="0185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32" autoAdjust="0"/>
    <p:restoredTop sz="83246" autoAdjust="0"/>
  </p:normalViewPr>
  <p:slideViewPr>
    <p:cSldViewPr snapToGrid="0" showGuides="1">
      <p:cViewPr varScale="1">
        <p:scale>
          <a:sx n="65" d="100"/>
          <a:sy n="65" d="100"/>
        </p:scale>
        <p:origin x="159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6C02A-0227-4BD2-8EF9-78DF36C6D877}" type="datetimeFigureOut">
              <a:rPr lang="zh-TW" altLang="en-US" smtClean="0"/>
              <a:t>2023/1/10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886CE-99E7-4A9B-9E06-09A23429310D}" type="slidenum">
              <a:rPr lang="zh-TW" altLang="en-US" smtClean="0"/>
              <a:t>‹#›</a:t>
            </a:fld>
            <a:endParaRPr lang="zh-TW" altLang="en-US"/>
          </a:p>
        </p:txBody>
      </p:sp>
    </p:spTree>
    <p:extLst>
      <p:ext uri="{BB962C8B-B14F-4D97-AF65-F5344CB8AC3E}">
        <p14:creationId xmlns:p14="http://schemas.microsoft.com/office/powerpoint/2010/main" val="123392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a:t>
            </a:fld>
            <a:endParaRPr lang="zh-TW" altLang="en-US"/>
          </a:p>
        </p:txBody>
      </p:sp>
    </p:spTree>
    <p:extLst>
      <p:ext uri="{BB962C8B-B14F-4D97-AF65-F5344CB8AC3E}">
        <p14:creationId xmlns:p14="http://schemas.microsoft.com/office/powerpoint/2010/main" val="63277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11</a:t>
            </a:fld>
            <a:endParaRPr lang="zh-TW" altLang="en-US"/>
          </a:p>
        </p:txBody>
      </p:sp>
    </p:spTree>
    <p:extLst>
      <p:ext uri="{BB962C8B-B14F-4D97-AF65-F5344CB8AC3E}">
        <p14:creationId xmlns:p14="http://schemas.microsoft.com/office/powerpoint/2010/main" val="334111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12</a:t>
            </a:fld>
            <a:endParaRPr lang="zh-TW" altLang="en-US"/>
          </a:p>
        </p:txBody>
      </p:sp>
    </p:spTree>
    <p:extLst>
      <p:ext uri="{BB962C8B-B14F-4D97-AF65-F5344CB8AC3E}">
        <p14:creationId xmlns:p14="http://schemas.microsoft.com/office/powerpoint/2010/main" val="378638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13</a:t>
            </a:fld>
            <a:endParaRPr lang="zh-TW" altLang="en-US"/>
          </a:p>
        </p:txBody>
      </p:sp>
    </p:spTree>
    <p:extLst>
      <p:ext uri="{BB962C8B-B14F-4D97-AF65-F5344CB8AC3E}">
        <p14:creationId xmlns:p14="http://schemas.microsoft.com/office/powerpoint/2010/main" val="95914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14</a:t>
            </a:fld>
            <a:endParaRPr lang="zh-TW" altLang="en-US"/>
          </a:p>
        </p:txBody>
      </p:sp>
    </p:spTree>
    <p:extLst>
      <p:ext uri="{BB962C8B-B14F-4D97-AF65-F5344CB8AC3E}">
        <p14:creationId xmlns:p14="http://schemas.microsoft.com/office/powerpoint/2010/main" val="20971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ITC-SOPI</a:t>
            </a:r>
            <a:r>
              <a:rPr lang="zh-TW" altLang="en-US" sz="1200" dirty="0"/>
              <a:t>量表和負面影響量表 </a:t>
            </a:r>
            <a:r>
              <a:rPr lang="en-US" altLang="zh-TW" sz="1200" dirty="0"/>
              <a:t>:</a:t>
            </a:r>
            <a:r>
              <a:rPr lang="zh-TW" altLang="en-US" sz="1200" dirty="0"/>
              <a:t> 用於評估在虛擬環境中是否誘導了足夠的存在感而沒有引起負面</a:t>
            </a:r>
            <a:r>
              <a:rPr lang="en-US" altLang="zh-TW" sz="1200" dirty="0"/>
              <a:t>(ex.</a:t>
            </a:r>
            <a:r>
              <a:rPr lang="zh-TW" altLang="en-US" sz="1200" dirty="0"/>
              <a:t>頭暈、噁心</a:t>
            </a:r>
            <a:r>
              <a:rPr lang="en-US" altLang="zh-TW" sz="1200" dirty="0"/>
              <a:t>)</a:t>
            </a:r>
            <a:r>
              <a:rPr lang="zh-TW" altLang="en-US" sz="1200" dirty="0"/>
              <a:t>影響 </a:t>
            </a:r>
            <a:r>
              <a:rPr lang="en-US" altLang="zh-TW" sz="1200" dirty="0"/>
              <a:t>(1~5</a:t>
            </a:r>
            <a:r>
              <a:rPr lang="zh-TW" altLang="en-US" sz="1200" dirty="0"/>
              <a:t>分</a:t>
            </a:r>
            <a:r>
              <a:rPr lang="en-US" altLang="zh-TW" sz="1200" dirty="0"/>
              <a:t>)</a:t>
            </a:r>
          </a:p>
          <a:p>
            <a:r>
              <a:rPr lang="zh-TW" altLang="en-US" sz="1200" dirty="0"/>
              <a:t>系統可用性量表 </a:t>
            </a:r>
            <a:r>
              <a:rPr lang="en-US" altLang="zh-TW" sz="1200" dirty="0"/>
              <a:t>:</a:t>
            </a:r>
            <a:r>
              <a:rPr lang="zh-TW" altLang="en-US" sz="1200" dirty="0"/>
              <a:t> 用於深入了解受測者如何評價</a:t>
            </a:r>
            <a:r>
              <a:rPr lang="en-US" altLang="zh-TW" sz="1200" dirty="0"/>
              <a:t>HMI</a:t>
            </a:r>
            <a:r>
              <a:rPr lang="zh-TW" altLang="en-US" sz="1200" dirty="0"/>
              <a:t>設計的可用性 </a:t>
            </a:r>
            <a:r>
              <a:rPr lang="en-US" altLang="zh-TW" sz="1200" dirty="0"/>
              <a:t>(0~100</a:t>
            </a:r>
            <a:r>
              <a:rPr lang="zh-TW" altLang="en-US" sz="1200" dirty="0"/>
              <a:t>分</a:t>
            </a:r>
            <a:r>
              <a:rPr lang="en-US" altLang="zh-TW"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NASA-TLX</a:t>
            </a:r>
            <a:r>
              <a:rPr lang="zh-TW" altLang="en-US" sz="1200" dirty="0"/>
              <a:t> 量表 </a:t>
            </a:r>
            <a:r>
              <a:rPr lang="en-US" altLang="zh-TW" sz="1200" dirty="0"/>
              <a:t>:</a:t>
            </a:r>
            <a:r>
              <a:rPr lang="zh-TW" altLang="en-US" sz="1200" dirty="0"/>
              <a:t> 用於瞭解由</a:t>
            </a:r>
            <a:r>
              <a:rPr lang="en-US" altLang="zh-TW" sz="1200" dirty="0"/>
              <a:t>HMI</a:t>
            </a:r>
            <a:r>
              <a:rPr lang="zh-TW" altLang="en-US" sz="1200" dirty="0"/>
              <a:t>設計處理所呈現的訊息所引起的訊息負載</a:t>
            </a:r>
            <a:r>
              <a:rPr lang="en-US" altLang="zh-TW" sz="1200" dirty="0"/>
              <a:t>(</a:t>
            </a:r>
            <a:r>
              <a:rPr lang="zh-TW" altLang="en-US" sz="1200" dirty="0"/>
              <a:t>級距</a:t>
            </a:r>
            <a:r>
              <a:rPr lang="en-US" altLang="zh-TW" sz="1200" dirty="0"/>
              <a:t>5</a:t>
            </a:r>
            <a:r>
              <a:rPr lang="zh-TW" altLang="en-US" sz="1200" dirty="0"/>
              <a:t>分</a:t>
            </a:r>
            <a:r>
              <a:rPr lang="en-US" altLang="zh-TW"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事先定義的評估項目 </a:t>
            </a:r>
            <a:r>
              <a:rPr lang="en-US" altLang="zh-TW" sz="1200" dirty="0"/>
              <a:t>:</a:t>
            </a:r>
            <a:r>
              <a:rPr lang="zh-TW" altLang="en-US" sz="1200" dirty="0"/>
              <a:t> </a:t>
            </a:r>
            <a:r>
              <a:rPr lang="en-US" altLang="zh-TW" sz="1200" dirty="0"/>
              <a:t>1~10</a:t>
            </a:r>
            <a:r>
              <a:rPr lang="zh-TW" altLang="en-US" sz="1200" dirty="0"/>
              <a:t>分</a:t>
            </a:r>
            <a:r>
              <a:rPr lang="en-US" altLang="zh-TW" sz="1200" dirty="0"/>
              <a:t>(1</a:t>
            </a:r>
            <a:r>
              <a:rPr lang="zh-TW" altLang="en-US" sz="1200" dirty="0"/>
              <a:t>分最低；</a:t>
            </a:r>
            <a:r>
              <a:rPr lang="en-US" altLang="zh-TW" sz="1200" dirty="0"/>
              <a:t>10</a:t>
            </a:r>
            <a:r>
              <a:rPr lang="zh-TW" altLang="en-US" sz="1200" dirty="0"/>
              <a:t>表示理解性最高</a:t>
            </a:r>
            <a:r>
              <a:rPr lang="en-US" altLang="zh-TW" sz="1200" dirty="0"/>
              <a:t>)</a:t>
            </a:r>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15</a:t>
            </a:fld>
            <a:endParaRPr lang="zh-TW" altLang="en-US"/>
          </a:p>
        </p:txBody>
      </p:sp>
    </p:spTree>
    <p:extLst>
      <p:ext uri="{BB962C8B-B14F-4D97-AF65-F5344CB8AC3E}">
        <p14:creationId xmlns:p14="http://schemas.microsoft.com/office/powerpoint/2010/main" val="191949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每三個受測者為一組，當他們做完實驗，團隊就進行改進，並將改進的內容讓下一組受測者進行實驗</a:t>
            </a:r>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16</a:t>
            </a:fld>
            <a:endParaRPr lang="zh-TW" altLang="en-US"/>
          </a:p>
        </p:txBody>
      </p:sp>
    </p:spTree>
    <p:extLst>
      <p:ext uri="{BB962C8B-B14F-4D97-AF65-F5344CB8AC3E}">
        <p14:creationId xmlns:p14="http://schemas.microsoft.com/office/powerpoint/2010/main" val="18634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6</a:t>
            </a:r>
            <a:r>
              <a:rPr lang="zh-TW" altLang="en-US" dirty="0"/>
              <a:t>次會議中</a:t>
            </a:r>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17</a:t>
            </a:fld>
            <a:endParaRPr lang="zh-TW" altLang="en-US"/>
          </a:p>
        </p:txBody>
      </p:sp>
    </p:spTree>
    <p:extLst>
      <p:ext uri="{BB962C8B-B14F-4D97-AF65-F5344CB8AC3E}">
        <p14:creationId xmlns:p14="http://schemas.microsoft.com/office/powerpoint/2010/main" val="129526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18</a:t>
            </a:fld>
            <a:endParaRPr lang="zh-TW" altLang="en-US"/>
          </a:p>
        </p:txBody>
      </p:sp>
    </p:spTree>
    <p:extLst>
      <p:ext uri="{BB962C8B-B14F-4D97-AF65-F5344CB8AC3E}">
        <p14:creationId xmlns:p14="http://schemas.microsoft.com/office/powerpoint/2010/main" val="255053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19</a:t>
            </a:fld>
            <a:endParaRPr lang="zh-TW" altLang="en-US"/>
          </a:p>
        </p:txBody>
      </p:sp>
    </p:spTree>
    <p:extLst>
      <p:ext uri="{BB962C8B-B14F-4D97-AF65-F5344CB8AC3E}">
        <p14:creationId xmlns:p14="http://schemas.microsoft.com/office/powerpoint/2010/main" val="42468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20</a:t>
            </a:fld>
            <a:endParaRPr lang="zh-TW" altLang="en-US"/>
          </a:p>
        </p:txBody>
      </p:sp>
    </p:spTree>
    <p:extLst>
      <p:ext uri="{BB962C8B-B14F-4D97-AF65-F5344CB8AC3E}">
        <p14:creationId xmlns:p14="http://schemas.microsoft.com/office/powerpoint/2010/main" val="142543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SB</a:t>
            </a:r>
            <a:r>
              <a:rPr lang="zh-TW" altLang="en-US" dirty="0"/>
              <a:t> </a:t>
            </a:r>
            <a:r>
              <a:rPr lang="en-US" altLang="zh-TW" dirty="0"/>
              <a:t>:</a:t>
            </a:r>
            <a:r>
              <a:rPr lang="zh-TW" altLang="en-US" dirty="0"/>
              <a:t> 除非遇到障礙，才會要求駕駛員接管</a:t>
            </a:r>
            <a:endParaRPr lang="en-US" altLang="zh-TW" dirty="0"/>
          </a:p>
          <a:p>
            <a:r>
              <a:rPr lang="en-US" altLang="zh-TW" dirty="0" err="1"/>
              <a:t>TtS</a:t>
            </a:r>
            <a:r>
              <a:rPr lang="en-US" altLang="zh-TW" dirty="0"/>
              <a:t> :</a:t>
            </a:r>
            <a:r>
              <a:rPr lang="zh-TW" altLang="en-US" dirty="0"/>
              <a:t> 高度自動化</a:t>
            </a:r>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3</a:t>
            </a:fld>
            <a:endParaRPr lang="zh-TW" altLang="en-US"/>
          </a:p>
        </p:txBody>
      </p:sp>
    </p:spTree>
    <p:extLst>
      <p:ext uri="{BB962C8B-B14F-4D97-AF65-F5344CB8AC3E}">
        <p14:creationId xmlns:p14="http://schemas.microsoft.com/office/powerpoint/2010/main" val="3688235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21</a:t>
            </a:fld>
            <a:endParaRPr lang="zh-TW" altLang="en-US"/>
          </a:p>
        </p:txBody>
      </p:sp>
    </p:spTree>
    <p:extLst>
      <p:ext uri="{BB962C8B-B14F-4D97-AF65-F5344CB8AC3E}">
        <p14:creationId xmlns:p14="http://schemas.microsoft.com/office/powerpoint/2010/main" val="2573173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22</a:t>
            </a:fld>
            <a:endParaRPr lang="zh-TW" altLang="en-US"/>
          </a:p>
        </p:txBody>
      </p:sp>
    </p:spTree>
    <p:extLst>
      <p:ext uri="{BB962C8B-B14F-4D97-AF65-F5344CB8AC3E}">
        <p14:creationId xmlns:p14="http://schemas.microsoft.com/office/powerpoint/2010/main" val="363491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202122"/>
                </a:solidFill>
                <a:effectLst/>
                <a:latin typeface="Arial" panose="020B0604020202020204" pitchFamily="34" charset="0"/>
              </a:rPr>
              <a:t>RITE</a:t>
            </a:r>
            <a:r>
              <a:rPr lang="zh-TW" altLang="en-US" b="0" i="0" dirty="0">
                <a:solidFill>
                  <a:srgbClr val="202122"/>
                </a:solidFill>
                <a:effectLst/>
                <a:latin typeface="Arial" panose="020B0604020202020204" pitchFamily="34" charset="0"/>
              </a:rPr>
              <a:t> </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 它提倡在發現問題並且解決方案明確後立即對用戶界面進行更改。有時，這種情況可能發生在僅觀察到一名參與者之後。一旦收集了參與者的數據，可用性工程師和團隊決定他們是否會在下一個參與者之前對原型進行任何更改。然後用其餘用戶測試更改後的界面</a:t>
            </a:r>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4</a:t>
            </a:fld>
            <a:endParaRPr lang="zh-TW" altLang="en-US"/>
          </a:p>
        </p:txBody>
      </p:sp>
    </p:spTree>
    <p:extLst>
      <p:ext uri="{BB962C8B-B14F-4D97-AF65-F5344CB8AC3E}">
        <p14:creationId xmlns:p14="http://schemas.microsoft.com/office/powerpoint/2010/main" val="362631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a:t>
            </a:r>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5</a:t>
            </a:fld>
            <a:endParaRPr lang="zh-TW" altLang="en-US"/>
          </a:p>
        </p:txBody>
      </p:sp>
    </p:spTree>
    <p:extLst>
      <p:ext uri="{BB962C8B-B14F-4D97-AF65-F5344CB8AC3E}">
        <p14:creationId xmlns:p14="http://schemas.microsoft.com/office/powerpoint/2010/main" val="356309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6</a:t>
            </a:fld>
            <a:endParaRPr lang="zh-TW" altLang="en-US"/>
          </a:p>
        </p:txBody>
      </p:sp>
    </p:spTree>
    <p:extLst>
      <p:ext uri="{BB962C8B-B14F-4D97-AF65-F5344CB8AC3E}">
        <p14:creationId xmlns:p14="http://schemas.microsoft.com/office/powerpoint/2010/main" val="233421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b="0" i="0" dirty="0">
                <a:solidFill>
                  <a:srgbClr val="2E2E2E"/>
                </a:solidFill>
                <a:effectLst/>
                <a:latin typeface="NexusSerif"/>
              </a:rPr>
              <a:t>從上述實驗得出的結果，受測者認為所需的功能需求分為以下</a:t>
            </a:r>
            <a:r>
              <a:rPr lang="en-US" altLang="zh-TW" b="0" i="0" dirty="0">
                <a:solidFill>
                  <a:srgbClr val="2E2E2E"/>
                </a:solidFill>
                <a:effectLst/>
                <a:latin typeface="NexusSerif"/>
              </a:rPr>
              <a:t>8</a:t>
            </a:r>
            <a:r>
              <a:rPr lang="zh-TW" altLang="en-US" b="0" i="0" dirty="0">
                <a:solidFill>
                  <a:srgbClr val="2E2E2E"/>
                </a:solidFill>
                <a:effectLst/>
                <a:latin typeface="NexusSerif"/>
              </a:rPr>
              <a:t>種 </a:t>
            </a:r>
            <a:r>
              <a:rPr lang="en-US" altLang="zh-TW" b="0" i="0" dirty="0">
                <a:solidFill>
                  <a:srgbClr val="2E2E2E"/>
                </a:solidFill>
                <a:effectLst/>
                <a:latin typeface="NexusSerif"/>
              </a:rPr>
              <a:t>:</a:t>
            </a:r>
          </a:p>
          <a:p>
            <a:pPr marL="228600" indent="-228600">
              <a:buAutoNum type="arabicPeriod"/>
            </a:pPr>
            <a:r>
              <a:rPr lang="zh-TW" altLang="en-US" b="0" i="0" dirty="0">
                <a:solidFill>
                  <a:srgbClr val="2E2E2E"/>
                </a:solidFill>
                <a:effectLst/>
                <a:latin typeface="NexusSerif"/>
              </a:rPr>
              <a:t>表明有關模式的信息是必不可少的，並有助於了解自動化的能力和駕駛員的責任</a:t>
            </a:r>
            <a:endParaRPr lang="en-US" altLang="zh-TW" b="0" i="0" dirty="0">
              <a:solidFill>
                <a:srgbClr val="2E2E2E"/>
              </a:solidFill>
              <a:effectLst/>
              <a:latin typeface="NexusSerif"/>
            </a:endParaRPr>
          </a:p>
          <a:p>
            <a:pPr marL="228600" indent="-228600">
              <a:buAutoNum type="arabicPeriod"/>
            </a:pPr>
            <a:r>
              <a:rPr lang="zh-TW" altLang="en-US" b="0" i="0" dirty="0">
                <a:solidFill>
                  <a:srgbClr val="2E2E2E"/>
                </a:solidFill>
                <a:effectLst/>
                <a:latin typeface="NexusSerif"/>
              </a:rPr>
              <a:t>此信息顯示能夠支持模式感知，包括適當參與非駕駛相關活動</a:t>
            </a:r>
            <a:endParaRPr lang="en-US" altLang="zh-TW" b="0" i="0" dirty="0">
              <a:solidFill>
                <a:srgbClr val="2E2E2E"/>
              </a:solidFill>
              <a:effectLst/>
              <a:latin typeface="NexusSerif"/>
            </a:endParaRPr>
          </a:p>
          <a:p>
            <a:pPr marL="228600" indent="-228600">
              <a:buAutoNum type="arabicPeriod"/>
            </a:pPr>
            <a:r>
              <a:rPr lang="zh-TW" altLang="en-US" b="0" i="0" dirty="0">
                <a:solidFill>
                  <a:srgbClr val="2E2E2E"/>
                </a:solidFill>
                <a:effectLst/>
                <a:latin typeface="NexusSerif"/>
              </a:rPr>
              <a:t>模式意識是必不可少的，因此還得出結論，要求傳達的信息直觀且易於理解</a:t>
            </a:r>
            <a:endParaRPr lang="en-US" altLang="zh-TW" b="0" i="0" dirty="0">
              <a:solidFill>
                <a:srgbClr val="2E2E2E"/>
              </a:solidFill>
              <a:effectLst/>
              <a:latin typeface="NexusSerif"/>
            </a:endParaRPr>
          </a:p>
          <a:p>
            <a:pPr marL="228600" indent="-228600">
              <a:buAutoNum type="arabicPeriod"/>
            </a:pPr>
            <a:r>
              <a:rPr lang="zh-TW" altLang="en-US" b="0" i="0" dirty="0">
                <a:solidFill>
                  <a:srgbClr val="2E2E2E"/>
                </a:solidFill>
                <a:effectLst/>
                <a:latin typeface="NexusSerif"/>
              </a:rPr>
              <a:t>以確保駕駛員能夠處理信息</a:t>
            </a:r>
            <a:endParaRPr lang="en-US" altLang="zh-TW" b="0" i="0" dirty="0">
              <a:solidFill>
                <a:srgbClr val="2E2E2E"/>
              </a:solidFill>
              <a:effectLst/>
              <a:latin typeface="NexusSerif"/>
            </a:endParaRPr>
          </a:p>
          <a:p>
            <a:pPr marL="228600" indent="-228600">
              <a:buAutoNum type="arabicPeriod"/>
            </a:pPr>
            <a:r>
              <a:rPr lang="zh-TW" altLang="en-US" b="0" i="0" dirty="0">
                <a:solidFill>
                  <a:srgbClr val="2E2E2E"/>
                </a:solidFill>
                <a:effectLst/>
                <a:latin typeface="NexusSerif"/>
              </a:rPr>
              <a:t>支持所傳達信息的可理解性和可用性，而不會導致信息過載或過度依賴</a:t>
            </a:r>
            <a:endParaRPr lang="en-US" altLang="zh-TW" b="0" i="0" dirty="0">
              <a:solidFill>
                <a:srgbClr val="2E2E2E"/>
              </a:solidFill>
              <a:effectLst/>
              <a:latin typeface="NexusSerif"/>
            </a:endParaRPr>
          </a:p>
          <a:p>
            <a:pPr marL="228600" indent="-228600">
              <a:buAutoNum type="arabicPeriod"/>
            </a:pPr>
            <a:r>
              <a:rPr lang="en-US" altLang="zh-TW" b="0" i="0" dirty="0">
                <a:solidFill>
                  <a:srgbClr val="2E2E2E"/>
                </a:solidFill>
                <a:effectLst/>
                <a:latin typeface="NexusSerif"/>
              </a:rPr>
              <a:t>.</a:t>
            </a:r>
          </a:p>
          <a:p>
            <a:pPr marL="228600" indent="-228600">
              <a:buAutoNum type="arabicPeriod"/>
            </a:pPr>
            <a:r>
              <a:rPr lang="zh-TW" altLang="en-US" b="0" i="0" dirty="0">
                <a:solidFill>
                  <a:srgbClr val="2E2E2E"/>
                </a:solidFill>
                <a:effectLst/>
                <a:latin typeface="NexusSerif"/>
              </a:rPr>
              <a:t>為了防止信息過載，該信息應僅在駕駛員要求時顯示</a:t>
            </a:r>
            <a:endParaRPr lang="en-US" altLang="zh-TW" b="0" i="0" dirty="0">
              <a:solidFill>
                <a:srgbClr val="2E2E2E"/>
              </a:solidFill>
              <a:effectLst/>
              <a:latin typeface="NexusSerif"/>
            </a:endParaRPr>
          </a:p>
          <a:p>
            <a:pPr marL="228600" indent="-228600">
              <a:buAutoNum type="arabicPeriod"/>
            </a:pPr>
            <a:r>
              <a:rPr lang="en-US" altLang="zh-TW" b="0" i="0" dirty="0">
                <a:solidFill>
                  <a:srgbClr val="2E2E2E"/>
                </a:solidFill>
                <a:effectLst/>
                <a:latin typeface="NexusSerif"/>
              </a:rPr>
              <a:t>.</a:t>
            </a:r>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7</a:t>
            </a:fld>
            <a:endParaRPr lang="zh-TW" altLang="en-US"/>
          </a:p>
        </p:txBody>
      </p:sp>
    </p:spTree>
    <p:extLst>
      <p:ext uri="{BB962C8B-B14F-4D97-AF65-F5344CB8AC3E}">
        <p14:creationId xmlns:p14="http://schemas.microsoft.com/office/powerpoint/2010/main" val="287167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將功能需求轉為</a:t>
            </a:r>
            <a:r>
              <a:rPr lang="en-US" altLang="zh-TW" dirty="0"/>
              <a:t>HMI</a:t>
            </a:r>
            <a:r>
              <a:rPr lang="zh-TW" altLang="en-US" dirty="0"/>
              <a:t>設計</a:t>
            </a:r>
            <a:endParaRPr lang="en-US" altLang="zh-TW" dirty="0"/>
          </a:p>
          <a:p>
            <a:r>
              <a:rPr lang="zh-TW" altLang="en-US" b="0" i="0" dirty="0">
                <a:solidFill>
                  <a:srgbClr val="2E2E2E"/>
                </a:solidFill>
                <a:effectLst/>
                <a:latin typeface="NexusSerif"/>
              </a:rPr>
              <a:t>焦點小組會議，以在認為有價值的時候聽取他們對設計選擇的意見。</a:t>
            </a:r>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8</a:t>
            </a:fld>
            <a:endParaRPr lang="zh-TW" altLang="en-US"/>
          </a:p>
        </p:txBody>
      </p:sp>
    </p:spTree>
    <p:extLst>
      <p:ext uri="{BB962C8B-B14F-4D97-AF65-F5344CB8AC3E}">
        <p14:creationId xmlns:p14="http://schemas.microsoft.com/office/powerpoint/2010/main" val="249328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9</a:t>
            </a:fld>
            <a:endParaRPr lang="zh-TW" altLang="en-US"/>
          </a:p>
        </p:txBody>
      </p:sp>
    </p:spTree>
    <p:extLst>
      <p:ext uri="{BB962C8B-B14F-4D97-AF65-F5344CB8AC3E}">
        <p14:creationId xmlns:p14="http://schemas.microsoft.com/office/powerpoint/2010/main" val="2090634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10</a:t>
            </a:fld>
            <a:endParaRPr lang="zh-TW" altLang="en-US"/>
          </a:p>
        </p:txBody>
      </p:sp>
    </p:spTree>
    <p:extLst>
      <p:ext uri="{BB962C8B-B14F-4D97-AF65-F5344CB8AC3E}">
        <p14:creationId xmlns:p14="http://schemas.microsoft.com/office/powerpoint/2010/main" val="21716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D5EE691F-1901-C92F-2817-1D995D977D42}"/>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5" name="頁尾版面配置區 4">
            <a:extLst>
              <a:ext uri="{FF2B5EF4-FFF2-40B4-BE49-F238E27FC236}">
                <a16:creationId xmlns:a16="http://schemas.microsoft.com/office/drawing/2014/main" id="{3BF12A29-2575-C36F-B8B5-5111DED5493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45C872-1292-D31C-6EA6-ECB366D9B56C}"/>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289810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6608E3-D5E7-DC66-95D2-70F601966243}"/>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EF2019D-6C8C-5589-A0A1-804EBBBD632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950FE74-DCC8-735A-3CC8-C8E036024263}"/>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5" name="頁尾版面配置區 4">
            <a:extLst>
              <a:ext uri="{FF2B5EF4-FFF2-40B4-BE49-F238E27FC236}">
                <a16:creationId xmlns:a16="http://schemas.microsoft.com/office/drawing/2014/main" id="{93E42B7E-461F-8394-836A-FED7ABDB5F7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2EDEA72-E7BB-73A5-B980-0A46ECC269EF}"/>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254578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3EA6E07-0B5B-DF4D-7047-D26EBA49F9C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4C00E13-9F71-C926-6994-CB566026EAB3}"/>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AE54E10-2974-F9D2-C3DE-78A4C7B96435}"/>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5" name="頁尾版面配置區 4">
            <a:extLst>
              <a:ext uri="{FF2B5EF4-FFF2-40B4-BE49-F238E27FC236}">
                <a16:creationId xmlns:a16="http://schemas.microsoft.com/office/drawing/2014/main" id="{15A6163D-43F0-907A-B213-DA74BCC9D91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44C494C-7C22-F7FB-4DE7-31C30E27DA5A}"/>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80522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122B21-BF00-DF5C-77EE-CE5CB1DB566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F6CC5AA-018F-AC0C-784E-AFD0155BB2D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FD964FD-4878-3254-99A7-E92F5E77CE70}"/>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5" name="頁尾版面配置區 4">
            <a:extLst>
              <a:ext uri="{FF2B5EF4-FFF2-40B4-BE49-F238E27FC236}">
                <a16:creationId xmlns:a16="http://schemas.microsoft.com/office/drawing/2014/main" id="{CC6DC683-0DC1-FB53-E5F0-BA825F4803F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9F2639E-12E6-812A-FBCF-4180C01E8E73}"/>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98324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FC5953-4A80-0231-CDEE-26658433903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9929A8B-5F6D-B262-5517-8251FA7E8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47BA0AD-0F6C-FB0A-AB17-19C5D39F07DB}"/>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5" name="頁尾版面配置區 4">
            <a:extLst>
              <a:ext uri="{FF2B5EF4-FFF2-40B4-BE49-F238E27FC236}">
                <a16:creationId xmlns:a16="http://schemas.microsoft.com/office/drawing/2014/main" id="{448171CD-D4E0-6A5D-8EFB-C10D663693B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9197339-C516-78C7-86E3-D9F8242B453C}"/>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198039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6B35C6-3A84-73DD-CA76-C408AAB3C98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392998D-B22C-7589-F2BC-E5312111F7C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B37A424-C525-FC1D-32C9-B8C989B33432}"/>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808771A-074C-A0D9-7333-DCFEE268AB1A}"/>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6" name="頁尾版面配置區 5">
            <a:extLst>
              <a:ext uri="{FF2B5EF4-FFF2-40B4-BE49-F238E27FC236}">
                <a16:creationId xmlns:a16="http://schemas.microsoft.com/office/drawing/2014/main" id="{FC728DBE-48AC-3DE8-F0B6-82C2B2E4199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8C4B7E7-86E2-CBA5-A34D-B9785171D8B0}"/>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115855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346DA-0F3E-E7CC-CB4E-8CE2FC764CB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A49457A-825D-2427-9A10-0B89BEF88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7223B56-60DD-2D3E-FACA-4CFC71FE959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FB38864-2598-F7F3-89B7-0358A3EEA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D02F95A-B9A8-8BB5-038A-E24276D508E0}"/>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925D5C7-4BB1-79EF-1FB4-ACDABF2E93C1}"/>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8" name="頁尾版面配置區 7">
            <a:extLst>
              <a:ext uri="{FF2B5EF4-FFF2-40B4-BE49-F238E27FC236}">
                <a16:creationId xmlns:a16="http://schemas.microsoft.com/office/drawing/2014/main" id="{2A824210-1B34-1B02-976C-566F0CDAF6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1CF665D-6FB1-495C-E2EF-CC907DA1A79D}"/>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169493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31424-5015-D903-F79A-B9FEDBF4127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729965F-C661-B9A3-F1D5-946314407913}"/>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4" name="頁尾版面配置區 3">
            <a:extLst>
              <a:ext uri="{FF2B5EF4-FFF2-40B4-BE49-F238E27FC236}">
                <a16:creationId xmlns:a16="http://schemas.microsoft.com/office/drawing/2014/main" id="{23C893C9-FC77-C298-2EBC-FF287B0CF0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E02B43A-8872-36F9-E298-A0C9A8B22E6C}"/>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06187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9B3CA6-53E1-CAA6-5C09-E30B59CE7A2C}"/>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3" name="頁尾版面配置區 2">
            <a:extLst>
              <a:ext uri="{FF2B5EF4-FFF2-40B4-BE49-F238E27FC236}">
                <a16:creationId xmlns:a16="http://schemas.microsoft.com/office/drawing/2014/main" id="{367AD7B3-01E4-42B8-5EFC-14E81EFE064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F4544AA-6020-B494-3377-1F7BA6FD2E41}"/>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18167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B6D51A-EEE3-08A8-ADFF-251B3B2509B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ECC47CC-73A5-AD2B-15AB-55C0ACA539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4C637B5-6B59-AF4D-903A-7DDDB6561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984C9DE-50BB-FAF6-1025-4BB06D2A675A}"/>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6" name="頁尾版面配置區 5">
            <a:extLst>
              <a:ext uri="{FF2B5EF4-FFF2-40B4-BE49-F238E27FC236}">
                <a16:creationId xmlns:a16="http://schemas.microsoft.com/office/drawing/2014/main" id="{8F0BF118-CF77-B73D-6A6E-99611ECBA7E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D764B32-D44D-4192-E1B1-E2FEECF9373C}"/>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30175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A9A6C1-8D54-0D4F-BF11-7A223779BEF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2BCEB9AF-D7FF-4DB1-28A3-758F91992B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77347FE8-998A-98E1-D83B-96AB5F7D0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AB4ECC7-6F31-3D1E-1BFD-9D48425714F3}"/>
              </a:ext>
            </a:extLst>
          </p:cNvPr>
          <p:cNvSpPr>
            <a:spLocks noGrp="1"/>
          </p:cNvSpPr>
          <p:nvPr>
            <p:ph type="dt" sz="half" idx="10"/>
          </p:nvPr>
        </p:nvSpPr>
        <p:spPr/>
        <p:txBody>
          <a:bodyPr/>
          <a:lstStyle/>
          <a:p>
            <a:fld id="{C34E6D8E-4290-47BA-98E6-3B43376269CD}" type="datetimeFigureOut">
              <a:rPr lang="zh-TW" altLang="en-US" smtClean="0"/>
              <a:t>2023/1/10</a:t>
            </a:fld>
            <a:endParaRPr lang="zh-TW" altLang="en-US"/>
          </a:p>
        </p:txBody>
      </p:sp>
      <p:sp>
        <p:nvSpPr>
          <p:cNvPr id="6" name="頁尾版面配置區 5">
            <a:extLst>
              <a:ext uri="{FF2B5EF4-FFF2-40B4-BE49-F238E27FC236}">
                <a16:creationId xmlns:a16="http://schemas.microsoft.com/office/drawing/2014/main" id="{995D496B-B9D3-4E9C-E022-6D7FAEC1C46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FBB6842-4D8D-4BFB-FF55-B8C83F929B41}"/>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14291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52C18CD-9468-3609-46E5-411C6BFFA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C3EDC37-85EE-BF1D-54A2-5C7F314FD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BDF75C0-1A1D-8284-A492-11FC52424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E6D8E-4290-47BA-98E6-3B43376269CD}" type="datetimeFigureOut">
              <a:rPr lang="zh-TW" altLang="en-US" smtClean="0"/>
              <a:t>2023/1/10</a:t>
            </a:fld>
            <a:endParaRPr lang="zh-TW" altLang="en-US"/>
          </a:p>
        </p:txBody>
      </p:sp>
      <p:sp>
        <p:nvSpPr>
          <p:cNvPr id="5" name="頁尾版面配置區 4">
            <a:extLst>
              <a:ext uri="{FF2B5EF4-FFF2-40B4-BE49-F238E27FC236}">
                <a16:creationId xmlns:a16="http://schemas.microsoft.com/office/drawing/2014/main" id="{0211141B-448D-6C78-063B-E53CF1042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C530FCF-5FA9-3C75-23F2-F4E1C063F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60762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748DC83-1903-EEC7-C3AF-66179A1DF36E}"/>
              </a:ext>
            </a:extLst>
          </p:cNvPr>
          <p:cNvSpPr txBox="1"/>
          <p:nvPr/>
        </p:nvSpPr>
        <p:spPr>
          <a:xfrm>
            <a:off x="127168" y="1016155"/>
            <a:ext cx="11842093" cy="2355453"/>
          </a:xfrm>
          <a:prstGeom prst="rect">
            <a:avLst/>
          </a:prstGeom>
          <a:noFill/>
        </p:spPr>
        <p:txBody>
          <a:bodyPr wrap="square" rtlCol="0">
            <a:spAutoFit/>
          </a:bodyPr>
          <a:lstStyle/>
          <a:p>
            <a:pPr algn="ctr">
              <a:lnSpc>
                <a:spcPct val="150000"/>
              </a:lnSpc>
            </a:pPr>
            <a:r>
              <a:rPr lang="en-US" altLang="zh-TW" sz="3400" b="1" dirty="0"/>
              <a:t>Development and evaluation of a human machine interface to support mode awareness in different automated driving modes</a:t>
            </a:r>
            <a:endParaRPr lang="zh-TW" altLang="en-US" sz="3400" b="1" dirty="0"/>
          </a:p>
        </p:txBody>
      </p:sp>
      <p:sp>
        <p:nvSpPr>
          <p:cNvPr id="3" name="文字方塊 2">
            <a:extLst>
              <a:ext uri="{FF2B5EF4-FFF2-40B4-BE49-F238E27FC236}">
                <a16:creationId xmlns:a16="http://schemas.microsoft.com/office/drawing/2014/main" id="{FD91B8B5-194B-E1CF-E86A-E6703A94B5D3}"/>
              </a:ext>
            </a:extLst>
          </p:cNvPr>
          <p:cNvSpPr txBox="1"/>
          <p:nvPr/>
        </p:nvSpPr>
        <p:spPr>
          <a:xfrm>
            <a:off x="235086" y="3732230"/>
            <a:ext cx="11721829" cy="553998"/>
          </a:xfrm>
          <a:prstGeom prst="rect">
            <a:avLst/>
          </a:prstGeom>
          <a:noFill/>
        </p:spPr>
        <p:txBody>
          <a:bodyPr wrap="square" rtlCol="0">
            <a:spAutoFit/>
          </a:bodyPr>
          <a:lstStyle/>
          <a:p>
            <a:pPr algn="ctr"/>
            <a:r>
              <a:rPr lang="zh-TW" altLang="en-US" sz="3000" b="1" spc="300" dirty="0"/>
              <a:t>開發和評估人機介面以支持不同自動駕駛模式下的模式感知</a:t>
            </a:r>
          </a:p>
        </p:txBody>
      </p:sp>
      <p:grpSp>
        <p:nvGrpSpPr>
          <p:cNvPr id="9" name="群組 8">
            <a:extLst>
              <a:ext uri="{FF2B5EF4-FFF2-40B4-BE49-F238E27FC236}">
                <a16:creationId xmlns:a16="http://schemas.microsoft.com/office/drawing/2014/main" id="{1E8DCC00-C84A-7EEF-4167-ABF99ED2C982}"/>
              </a:ext>
            </a:extLst>
          </p:cNvPr>
          <p:cNvGrpSpPr/>
          <p:nvPr/>
        </p:nvGrpSpPr>
        <p:grpSpPr>
          <a:xfrm>
            <a:off x="440766" y="4570895"/>
            <a:ext cx="11310467" cy="1406008"/>
            <a:chOff x="440766" y="4435812"/>
            <a:chExt cx="11310467" cy="1406008"/>
          </a:xfrm>
        </p:grpSpPr>
        <p:sp>
          <p:nvSpPr>
            <p:cNvPr id="4" name="文字方塊 3">
              <a:extLst>
                <a:ext uri="{FF2B5EF4-FFF2-40B4-BE49-F238E27FC236}">
                  <a16:creationId xmlns:a16="http://schemas.microsoft.com/office/drawing/2014/main" id="{BB4AD1D0-61FE-67B4-EF52-01E181C52253}"/>
                </a:ext>
              </a:extLst>
            </p:cNvPr>
            <p:cNvSpPr txBox="1"/>
            <p:nvPr/>
          </p:nvSpPr>
          <p:spPr>
            <a:xfrm>
              <a:off x="440766" y="4435812"/>
              <a:ext cx="11310467" cy="369332"/>
            </a:xfrm>
            <a:prstGeom prst="rect">
              <a:avLst/>
            </a:prstGeom>
            <a:noFill/>
          </p:spPr>
          <p:txBody>
            <a:bodyPr wrap="square" rtlCol="0">
              <a:spAutoFit/>
            </a:bodyPr>
            <a:lstStyle/>
            <a:p>
              <a:r>
                <a:rPr lang="zh-TW" altLang="en-US" b="1" dirty="0">
                  <a:solidFill>
                    <a:schemeClr val="tx1">
                      <a:lumMod val="65000"/>
                      <a:lumOff val="35000"/>
                    </a:schemeClr>
                  </a:solidFill>
                </a:rPr>
                <a:t>期刊 </a:t>
              </a:r>
              <a:r>
                <a:rPr lang="en-US" altLang="zh-TW" b="1" dirty="0">
                  <a:solidFill>
                    <a:schemeClr val="tx1">
                      <a:lumMod val="65000"/>
                      <a:lumOff val="35000"/>
                    </a:schemeClr>
                  </a:solidFill>
                </a:rPr>
                <a:t>:</a:t>
              </a:r>
              <a:r>
                <a:rPr lang="zh-TW" altLang="en-US" b="1" dirty="0">
                  <a:solidFill>
                    <a:schemeClr val="tx1">
                      <a:lumMod val="65000"/>
                      <a:lumOff val="35000"/>
                    </a:schemeClr>
                  </a:solidFill>
                </a:rPr>
                <a:t> </a:t>
              </a:r>
              <a:r>
                <a:rPr lang="en-US" altLang="zh-TW" b="1" dirty="0">
                  <a:solidFill>
                    <a:schemeClr val="tx1">
                      <a:lumMod val="65000"/>
                      <a:lumOff val="35000"/>
                    </a:schemeClr>
                  </a:solidFill>
                </a:rPr>
                <a:t>Transportation Research Part F:</a:t>
              </a:r>
              <a:r>
                <a:rPr lang="zh-TW" altLang="en-US" b="1" dirty="0">
                  <a:solidFill>
                    <a:schemeClr val="tx1">
                      <a:lumMod val="65000"/>
                      <a:lumOff val="35000"/>
                    </a:schemeClr>
                  </a:solidFill>
                </a:rPr>
                <a:t> </a:t>
              </a:r>
              <a:r>
                <a:rPr lang="en-US" altLang="zh-TW" b="1" dirty="0">
                  <a:solidFill>
                    <a:schemeClr val="tx1">
                      <a:lumMod val="65000"/>
                      <a:lumOff val="35000"/>
                    </a:schemeClr>
                  </a:solidFill>
                </a:rPr>
                <a:t>Psychology and </a:t>
              </a:r>
              <a:r>
                <a:rPr lang="en-US" altLang="zh-TW" b="1" dirty="0" err="1">
                  <a:solidFill>
                    <a:schemeClr val="tx1">
                      <a:lumMod val="65000"/>
                      <a:lumOff val="35000"/>
                    </a:schemeClr>
                  </a:solidFill>
                </a:rPr>
                <a:t>Behaviour</a:t>
              </a:r>
              <a:r>
                <a:rPr lang="zh-TW" altLang="en-US" b="1" dirty="0">
                  <a:solidFill>
                    <a:schemeClr val="tx1">
                      <a:lumMod val="65000"/>
                      <a:lumOff val="35000"/>
                    </a:schemeClr>
                  </a:solidFill>
                </a:rPr>
                <a:t> </a:t>
              </a:r>
              <a:r>
                <a:rPr lang="en-US" altLang="zh-TW" b="1" dirty="0">
                  <a:solidFill>
                    <a:schemeClr val="tx1">
                      <a:lumMod val="65000"/>
                      <a:lumOff val="35000"/>
                    </a:schemeClr>
                  </a:solidFill>
                </a:rPr>
                <a:t>92</a:t>
              </a:r>
              <a:r>
                <a:rPr lang="zh-TW" altLang="en-US" b="1" dirty="0">
                  <a:solidFill>
                    <a:schemeClr val="tx1">
                      <a:lumMod val="65000"/>
                      <a:lumOff val="35000"/>
                    </a:schemeClr>
                  </a:solidFill>
                </a:rPr>
                <a:t> </a:t>
              </a:r>
              <a:r>
                <a:rPr lang="en-US" altLang="zh-TW" b="1" dirty="0">
                  <a:solidFill>
                    <a:schemeClr val="tx1">
                      <a:lumMod val="65000"/>
                      <a:lumOff val="35000"/>
                    </a:schemeClr>
                  </a:solidFill>
                </a:rPr>
                <a:t>(2023)</a:t>
              </a:r>
              <a:r>
                <a:rPr lang="zh-TW" altLang="en-US" b="1" dirty="0">
                  <a:solidFill>
                    <a:schemeClr val="tx1">
                      <a:lumMod val="65000"/>
                      <a:lumOff val="35000"/>
                    </a:schemeClr>
                  </a:solidFill>
                </a:rPr>
                <a:t> </a:t>
              </a:r>
              <a:r>
                <a:rPr lang="en-US" altLang="zh-TW" b="1" dirty="0">
                  <a:solidFill>
                    <a:schemeClr val="tx1">
                      <a:lumMod val="65000"/>
                      <a:lumOff val="35000"/>
                    </a:schemeClr>
                  </a:solidFill>
                </a:rPr>
                <a:t>238-254 </a:t>
              </a:r>
            </a:p>
          </p:txBody>
        </p:sp>
        <p:sp>
          <p:nvSpPr>
            <p:cNvPr id="5" name="文字方塊 4">
              <a:extLst>
                <a:ext uri="{FF2B5EF4-FFF2-40B4-BE49-F238E27FC236}">
                  <a16:creationId xmlns:a16="http://schemas.microsoft.com/office/drawing/2014/main" id="{A1544AAE-D48C-9E9C-8415-C0CB55A617E6}"/>
                </a:ext>
              </a:extLst>
            </p:cNvPr>
            <p:cNvSpPr txBox="1"/>
            <p:nvPr/>
          </p:nvSpPr>
          <p:spPr>
            <a:xfrm>
              <a:off x="440767" y="4966837"/>
              <a:ext cx="11051986" cy="874983"/>
            </a:xfrm>
            <a:prstGeom prst="rect">
              <a:avLst/>
            </a:prstGeom>
            <a:noFill/>
          </p:spPr>
          <p:txBody>
            <a:bodyPr wrap="square" rtlCol="0">
              <a:spAutoFit/>
            </a:bodyPr>
            <a:lstStyle/>
            <a:p>
              <a:pPr marL="627063" indent="-627063">
                <a:lnSpc>
                  <a:spcPct val="150000"/>
                </a:lnSpc>
              </a:pPr>
              <a:r>
                <a:rPr lang="zh-TW" altLang="en-US" b="1" dirty="0">
                  <a:solidFill>
                    <a:schemeClr val="tx1">
                      <a:lumMod val="65000"/>
                      <a:lumOff val="35000"/>
                    </a:schemeClr>
                  </a:solidFill>
                </a:rPr>
                <a:t>作者 </a:t>
              </a:r>
              <a:r>
                <a:rPr lang="en-US" altLang="zh-TW" b="1" dirty="0">
                  <a:solidFill>
                    <a:schemeClr val="tx1">
                      <a:lumMod val="65000"/>
                      <a:lumOff val="35000"/>
                    </a:schemeClr>
                  </a:solidFill>
                </a:rPr>
                <a:t>:</a:t>
              </a:r>
              <a:r>
                <a:rPr lang="zh-TW" altLang="en-US" b="1" dirty="0">
                  <a:solidFill>
                    <a:schemeClr val="tx1">
                      <a:lumMod val="65000"/>
                      <a:lumOff val="35000"/>
                    </a:schemeClr>
                  </a:solidFill>
                </a:rPr>
                <a:t> </a:t>
              </a:r>
              <a:r>
                <a:rPr lang="en-US" altLang="zh-TW" b="1" dirty="0">
                  <a:solidFill>
                    <a:schemeClr val="tx1">
                      <a:lumMod val="65000"/>
                      <a:lumOff val="35000"/>
                    </a:schemeClr>
                  </a:solidFill>
                </a:rPr>
                <a:t>Angelica M. Tinga , Ilse M. van </a:t>
              </a:r>
              <a:r>
                <a:rPr lang="en-US" altLang="zh-TW" b="1" dirty="0" err="1">
                  <a:solidFill>
                    <a:schemeClr val="tx1">
                      <a:lumMod val="65000"/>
                      <a:lumOff val="35000"/>
                    </a:schemeClr>
                  </a:solidFill>
                </a:rPr>
                <a:t>Zeumeren</a:t>
              </a:r>
              <a:r>
                <a:rPr lang="en-US" altLang="zh-TW" b="1" dirty="0">
                  <a:solidFill>
                    <a:schemeClr val="tx1">
                      <a:lumMod val="65000"/>
                      <a:lumOff val="35000"/>
                    </a:schemeClr>
                  </a:solidFill>
                </a:rPr>
                <a:t> , </a:t>
              </a:r>
              <a:r>
                <a:rPr lang="en-US" altLang="zh-TW" b="1" dirty="0" err="1">
                  <a:solidFill>
                    <a:schemeClr val="tx1">
                      <a:lumMod val="65000"/>
                      <a:lumOff val="35000"/>
                    </a:schemeClr>
                  </a:solidFill>
                </a:rPr>
                <a:t>Michiel</a:t>
              </a:r>
              <a:r>
                <a:rPr lang="en-US" altLang="zh-TW" b="1" dirty="0">
                  <a:solidFill>
                    <a:schemeClr val="tx1">
                      <a:lumMod val="65000"/>
                      <a:lumOff val="35000"/>
                    </a:schemeClr>
                  </a:solidFill>
                </a:rPr>
                <a:t> Christoph ,Elmer van </a:t>
              </a:r>
              <a:r>
                <a:rPr lang="en-US" altLang="zh-TW" b="1" dirty="0" err="1">
                  <a:solidFill>
                    <a:schemeClr val="tx1">
                      <a:lumMod val="65000"/>
                      <a:lumOff val="35000"/>
                    </a:schemeClr>
                  </a:solidFill>
                </a:rPr>
                <a:t>Grondelle</a:t>
              </a:r>
              <a:r>
                <a:rPr lang="en-US" altLang="zh-TW" b="1" dirty="0">
                  <a:solidFill>
                    <a:schemeClr val="tx1">
                      <a:lumMod val="65000"/>
                      <a:lumOff val="35000"/>
                    </a:schemeClr>
                  </a:solidFill>
                </a:rPr>
                <a:t> , Diane </a:t>
              </a:r>
              <a:r>
                <a:rPr lang="en-US" altLang="zh-TW" b="1" dirty="0" err="1">
                  <a:solidFill>
                    <a:schemeClr val="tx1">
                      <a:lumMod val="65000"/>
                      <a:lumOff val="35000"/>
                    </a:schemeClr>
                  </a:solidFill>
                </a:rPr>
                <a:t>Cleij</a:t>
              </a:r>
              <a:r>
                <a:rPr lang="en-US" altLang="zh-TW" b="1" dirty="0">
                  <a:solidFill>
                    <a:schemeClr val="tx1">
                      <a:lumMod val="65000"/>
                      <a:lumOff val="35000"/>
                    </a:schemeClr>
                  </a:solidFill>
                </a:rPr>
                <a:t> , Anna Aldea , Nicole van Nes </a:t>
              </a:r>
              <a:endParaRPr lang="zh-TW" altLang="en-US" b="1" dirty="0">
                <a:solidFill>
                  <a:schemeClr val="tx1">
                    <a:lumMod val="65000"/>
                    <a:lumOff val="35000"/>
                  </a:schemeClr>
                </a:solidFill>
              </a:endParaRPr>
            </a:p>
          </p:txBody>
        </p:sp>
      </p:grpSp>
      <p:sp>
        <p:nvSpPr>
          <p:cNvPr id="6" name="文字方塊 5">
            <a:extLst>
              <a:ext uri="{FF2B5EF4-FFF2-40B4-BE49-F238E27FC236}">
                <a16:creationId xmlns:a16="http://schemas.microsoft.com/office/drawing/2014/main" id="{018625C9-851E-C7E6-DBE0-DA635457698E}"/>
              </a:ext>
            </a:extLst>
          </p:cNvPr>
          <p:cNvSpPr txBox="1"/>
          <p:nvPr/>
        </p:nvSpPr>
        <p:spPr>
          <a:xfrm>
            <a:off x="9845480" y="5992239"/>
            <a:ext cx="1994457" cy="461665"/>
          </a:xfrm>
          <a:prstGeom prst="rect">
            <a:avLst/>
          </a:prstGeom>
          <a:noFill/>
        </p:spPr>
        <p:txBody>
          <a:bodyPr wrap="none" rtlCol="0">
            <a:spAutoFit/>
          </a:bodyPr>
          <a:lstStyle/>
          <a:p>
            <a:r>
              <a:rPr lang="zh-TW" altLang="en-US" sz="2400" b="1" dirty="0"/>
              <a:t>學生 </a:t>
            </a:r>
            <a:r>
              <a:rPr lang="en-US" altLang="zh-TW" sz="2400" b="1" dirty="0"/>
              <a:t>:</a:t>
            </a:r>
            <a:r>
              <a:rPr lang="zh-TW" altLang="en-US" sz="2400" b="1" dirty="0"/>
              <a:t> 宋錦玉</a:t>
            </a:r>
          </a:p>
        </p:txBody>
      </p:sp>
      <p:sp>
        <p:nvSpPr>
          <p:cNvPr id="7" name="文字方塊 6">
            <a:extLst>
              <a:ext uri="{FF2B5EF4-FFF2-40B4-BE49-F238E27FC236}">
                <a16:creationId xmlns:a16="http://schemas.microsoft.com/office/drawing/2014/main" id="{2E1F8725-72D3-5ABC-7F6B-51C95640CAE5}"/>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spTree>
    <p:extLst>
      <p:ext uri="{BB962C8B-B14F-4D97-AF65-F5344CB8AC3E}">
        <p14:creationId xmlns:p14="http://schemas.microsoft.com/office/powerpoint/2010/main" val="421454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sp>
        <p:nvSpPr>
          <p:cNvPr id="9" name="文字方塊 8">
            <a:extLst>
              <a:ext uri="{FF2B5EF4-FFF2-40B4-BE49-F238E27FC236}">
                <a16:creationId xmlns:a16="http://schemas.microsoft.com/office/drawing/2014/main" id="{CDAA043F-0F75-5A1A-3DDC-3D7D000CD78A}"/>
              </a:ext>
            </a:extLst>
          </p:cNvPr>
          <p:cNvSpPr txBox="1"/>
          <p:nvPr/>
        </p:nvSpPr>
        <p:spPr>
          <a:xfrm>
            <a:off x="5767754" y="1135731"/>
            <a:ext cx="6237092" cy="548079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200" b="0" dirty="0"/>
              <a:t>目前的自動化模式透過顏色傳達以確保區分四種模式是值觀的，因為顏色能促進視覺的處理和識別</a:t>
            </a:r>
            <a:r>
              <a:rPr lang="en-US" altLang="zh-TW" sz="1600" b="0" dirty="0"/>
              <a:t>(Jansson et al., 2004; Tanaka &amp; </a:t>
            </a:r>
            <a:r>
              <a:rPr lang="en-US" altLang="zh-TW" sz="1600" b="0" dirty="0" err="1"/>
              <a:t>Presnell</a:t>
            </a:r>
            <a:r>
              <a:rPr lang="en-US" altLang="zh-TW" sz="1600" b="0" dirty="0"/>
              <a:t>, 1999;</a:t>
            </a:r>
            <a:r>
              <a:rPr lang="zh-TW" altLang="en-US" sz="1600" b="0" dirty="0"/>
              <a:t> </a:t>
            </a:r>
            <a:r>
              <a:rPr lang="en-US" altLang="zh-TW" sz="1600" b="0" dirty="0"/>
              <a:t>Wolfe &amp; Horowitz, 2004)</a:t>
            </a:r>
          </a:p>
          <a:p>
            <a:pPr marL="342900" indent="-342900" algn="just">
              <a:lnSpc>
                <a:spcPct val="150000"/>
              </a:lnSpc>
              <a:buFont typeface="Arial" panose="020B0604020202020204" pitchFamily="34" charset="0"/>
              <a:buChar char="•"/>
            </a:pPr>
            <a:r>
              <a:rPr lang="en-US" altLang="zh-TW" sz="2200" dirty="0"/>
              <a:t>M</a:t>
            </a:r>
            <a:r>
              <a:rPr lang="zh-TW" altLang="en-US" sz="2200" dirty="0"/>
              <a:t>以白色交流 ；</a:t>
            </a:r>
            <a:r>
              <a:rPr lang="en-US" altLang="zh-TW" sz="2200" dirty="0"/>
              <a:t>CM</a:t>
            </a:r>
            <a:r>
              <a:rPr lang="zh-TW" altLang="en-US" sz="2200" dirty="0"/>
              <a:t>以琥珀色交流 ；</a:t>
            </a:r>
            <a:r>
              <a:rPr lang="en-US" altLang="zh-TW" sz="2200" dirty="0"/>
              <a:t>SB</a:t>
            </a:r>
            <a:r>
              <a:rPr lang="zh-TW" altLang="en-US" sz="2200" dirty="0"/>
              <a:t>和</a:t>
            </a:r>
            <a:r>
              <a:rPr lang="en-US" altLang="zh-TW" sz="2200" dirty="0" err="1"/>
              <a:t>TtS</a:t>
            </a:r>
            <a:r>
              <a:rPr lang="zh-TW" altLang="en-US" sz="2200" dirty="0"/>
              <a:t>以紫色交流</a:t>
            </a:r>
            <a:r>
              <a:rPr lang="en-US" altLang="zh-TW" sz="2200" dirty="0"/>
              <a:t>(</a:t>
            </a:r>
            <a:r>
              <a:rPr lang="en-US" altLang="zh-TW" sz="2200" dirty="0" err="1"/>
              <a:t>TtS</a:t>
            </a:r>
            <a:r>
              <a:rPr lang="zh-TW" altLang="en-US" sz="2200" dirty="0"/>
              <a:t>為暗紫色，以便和</a:t>
            </a:r>
            <a:r>
              <a:rPr lang="en-US" altLang="zh-TW" sz="2200" dirty="0"/>
              <a:t>SB</a:t>
            </a:r>
            <a:r>
              <a:rPr lang="zh-TW" altLang="en-US" sz="2200" dirty="0"/>
              <a:t>作區別</a:t>
            </a:r>
            <a:r>
              <a:rPr lang="en-US" altLang="zh-TW" sz="2200" dirty="0"/>
              <a:t>)</a:t>
            </a:r>
          </a:p>
          <a:p>
            <a:pPr marL="342900" indent="-342900" algn="just">
              <a:lnSpc>
                <a:spcPct val="150000"/>
              </a:lnSpc>
              <a:buFont typeface="Arial" panose="020B0604020202020204" pitchFamily="34" charset="0"/>
              <a:buChar char="•"/>
            </a:pPr>
            <a:r>
              <a:rPr lang="en-US" altLang="zh-TW" sz="2200" dirty="0"/>
              <a:t>LED</a:t>
            </a:r>
            <a:r>
              <a:rPr lang="zh-TW" altLang="en-US" sz="2200" dirty="0"/>
              <a:t>燈條用於儀表板、方向盤 ；顏色的表現在標誌燈、用戶介面元素、變速桿、儀表板下方</a:t>
            </a:r>
            <a:endParaRPr lang="en-US" altLang="zh-TW" sz="2200" dirty="0"/>
          </a:p>
          <a:p>
            <a:pPr marL="342900" indent="-342900" algn="just">
              <a:lnSpc>
                <a:spcPct val="150000"/>
              </a:lnSpc>
              <a:buFont typeface="Arial" panose="020B0604020202020204" pitchFamily="34" charset="0"/>
              <a:buChar char="•"/>
            </a:pPr>
            <a:r>
              <a:rPr lang="en-US" altLang="zh-TW" sz="2200" b="0" dirty="0"/>
              <a:t>LED</a:t>
            </a:r>
            <a:r>
              <a:rPr lang="zh-TW" altLang="en-US" sz="2200" b="0" dirty="0"/>
              <a:t>燈條以亮度的減弱表示模式即將發生變化</a:t>
            </a:r>
            <a:endParaRPr lang="en-US" altLang="zh-TW" sz="2200" b="0" dirty="0"/>
          </a:p>
          <a:p>
            <a:pPr marL="342900" indent="-342900" algn="just">
              <a:lnSpc>
                <a:spcPct val="150000"/>
              </a:lnSpc>
              <a:buFont typeface="Arial" panose="020B0604020202020204" pitchFamily="34" charset="0"/>
              <a:buChar char="•"/>
            </a:pPr>
            <a:r>
              <a:rPr lang="en-US" altLang="zh-TW" sz="2200" dirty="0"/>
              <a:t>LED</a:t>
            </a:r>
            <a:r>
              <a:rPr lang="zh-TW" altLang="en-US" sz="2200" dirty="0"/>
              <a:t>燈條的長度表示需要在相對較短的時間內接管自動化</a:t>
            </a:r>
          </a:p>
        </p:txBody>
      </p:sp>
      <p:grpSp>
        <p:nvGrpSpPr>
          <p:cNvPr id="10" name="群組 9">
            <a:extLst>
              <a:ext uri="{FF2B5EF4-FFF2-40B4-BE49-F238E27FC236}">
                <a16:creationId xmlns:a16="http://schemas.microsoft.com/office/drawing/2014/main" id="{3E3CF99C-097D-58F0-D00A-493FE24215BB}"/>
              </a:ext>
            </a:extLst>
          </p:cNvPr>
          <p:cNvGrpSpPr/>
          <p:nvPr/>
        </p:nvGrpSpPr>
        <p:grpSpPr>
          <a:xfrm>
            <a:off x="2430535" y="928911"/>
            <a:ext cx="2787852" cy="461665"/>
            <a:chOff x="2430535" y="928911"/>
            <a:chExt cx="2787852" cy="461665"/>
          </a:xfrm>
        </p:grpSpPr>
        <p:sp>
          <p:nvSpPr>
            <p:cNvPr id="11" name="矩形: 圓角 10">
              <a:extLst>
                <a:ext uri="{FF2B5EF4-FFF2-40B4-BE49-F238E27FC236}">
                  <a16:creationId xmlns:a16="http://schemas.microsoft.com/office/drawing/2014/main" id="{5A21B4FD-603B-D816-58E4-C161D91A2588}"/>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2B4E2290-3AB4-968C-0B08-77A86A8FC673}"/>
                </a:ext>
              </a:extLst>
            </p:cNvPr>
            <p:cNvSpPr txBox="1"/>
            <p:nvPr/>
          </p:nvSpPr>
          <p:spPr>
            <a:xfrm>
              <a:off x="2607130" y="928911"/>
              <a:ext cx="2430474" cy="461665"/>
            </a:xfrm>
            <a:prstGeom prst="rect">
              <a:avLst/>
            </a:prstGeom>
            <a:noFill/>
          </p:spPr>
          <p:txBody>
            <a:bodyPr wrap="none" rtlCol="0">
              <a:spAutoFit/>
            </a:bodyPr>
            <a:lstStyle/>
            <a:p>
              <a:r>
                <a:rPr lang="zh-TW" altLang="en-US" sz="2400" b="1" dirty="0"/>
                <a:t>階段二</a:t>
              </a:r>
              <a:r>
                <a:rPr lang="zh-TW" altLang="en-US" sz="2400" dirty="0"/>
                <a:t> 設計實施</a:t>
              </a:r>
            </a:p>
          </p:txBody>
        </p:sp>
      </p:grpSp>
      <p:pic>
        <p:nvPicPr>
          <p:cNvPr id="2" name="圖片 1">
            <a:extLst>
              <a:ext uri="{FF2B5EF4-FFF2-40B4-BE49-F238E27FC236}">
                <a16:creationId xmlns:a16="http://schemas.microsoft.com/office/drawing/2014/main" id="{DDDEA5A4-E4C3-F8C3-C06B-75EBECEB79F3}"/>
              </a:ext>
            </a:extLst>
          </p:cNvPr>
          <p:cNvPicPr>
            <a:picLocks noChangeAspect="1"/>
          </p:cNvPicPr>
          <p:nvPr/>
        </p:nvPicPr>
        <p:blipFill>
          <a:blip r:embed="rId3"/>
          <a:stretch>
            <a:fillRect/>
          </a:stretch>
        </p:blipFill>
        <p:spPr>
          <a:xfrm>
            <a:off x="187154" y="2102868"/>
            <a:ext cx="5675194" cy="3548205"/>
          </a:xfrm>
          <a:prstGeom prst="rect">
            <a:avLst/>
          </a:prstGeom>
        </p:spPr>
      </p:pic>
    </p:spTree>
    <p:extLst>
      <p:ext uri="{BB962C8B-B14F-4D97-AF65-F5344CB8AC3E}">
        <p14:creationId xmlns:p14="http://schemas.microsoft.com/office/powerpoint/2010/main" val="418804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3" name="群組 2">
            <a:extLst>
              <a:ext uri="{FF2B5EF4-FFF2-40B4-BE49-F238E27FC236}">
                <a16:creationId xmlns:a16="http://schemas.microsoft.com/office/drawing/2014/main" id="{0403B199-BD70-9313-5148-CEF76788E25E}"/>
              </a:ext>
            </a:extLst>
          </p:cNvPr>
          <p:cNvGrpSpPr/>
          <p:nvPr/>
        </p:nvGrpSpPr>
        <p:grpSpPr>
          <a:xfrm>
            <a:off x="2430535" y="928911"/>
            <a:ext cx="2787852" cy="461665"/>
            <a:chOff x="2430535" y="928911"/>
            <a:chExt cx="2787852" cy="461665"/>
          </a:xfrm>
        </p:grpSpPr>
        <p:sp>
          <p:nvSpPr>
            <p:cNvPr id="5" name="矩形: 圓角 4">
              <a:extLst>
                <a:ext uri="{FF2B5EF4-FFF2-40B4-BE49-F238E27FC236}">
                  <a16:creationId xmlns:a16="http://schemas.microsoft.com/office/drawing/2014/main" id="{891FDA34-4748-91AE-20CF-0CDE46C907B3}"/>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E842805-6860-2051-3DE9-274554B748C2}"/>
                </a:ext>
              </a:extLst>
            </p:cNvPr>
            <p:cNvSpPr txBox="1"/>
            <p:nvPr/>
          </p:nvSpPr>
          <p:spPr>
            <a:xfrm>
              <a:off x="2607130" y="928911"/>
              <a:ext cx="2430474" cy="461665"/>
            </a:xfrm>
            <a:prstGeom prst="rect">
              <a:avLst/>
            </a:prstGeom>
            <a:noFill/>
          </p:spPr>
          <p:txBody>
            <a:bodyPr wrap="none" rtlCol="0">
              <a:spAutoFit/>
            </a:bodyPr>
            <a:lstStyle/>
            <a:p>
              <a:r>
                <a:rPr lang="zh-TW" altLang="en-US" sz="2400" b="1" dirty="0"/>
                <a:t>階段二</a:t>
              </a:r>
              <a:r>
                <a:rPr lang="zh-TW" altLang="en-US" sz="2400" dirty="0"/>
                <a:t> 設計實施</a:t>
              </a:r>
            </a:p>
          </p:txBody>
        </p:sp>
      </p:grpSp>
      <p:pic>
        <p:nvPicPr>
          <p:cNvPr id="7" name="圖片 6">
            <a:extLst>
              <a:ext uri="{FF2B5EF4-FFF2-40B4-BE49-F238E27FC236}">
                <a16:creationId xmlns:a16="http://schemas.microsoft.com/office/drawing/2014/main" id="{39483211-F2B4-08D7-5520-3167A78712F1}"/>
              </a:ext>
            </a:extLst>
          </p:cNvPr>
          <p:cNvPicPr>
            <a:picLocks noChangeAspect="1"/>
          </p:cNvPicPr>
          <p:nvPr/>
        </p:nvPicPr>
        <p:blipFill>
          <a:blip r:embed="rId3"/>
          <a:stretch>
            <a:fillRect/>
          </a:stretch>
        </p:blipFill>
        <p:spPr>
          <a:xfrm>
            <a:off x="359923" y="2657956"/>
            <a:ext cx="5341623" cy="3624059"/>
          </a:xfrm>
          <a:prstGeom prst="rect">
            <a:avLst/>
          </a:prstGeom>
        </p:spPr>
      </p:pic>
      <p:sp>
        <p:nvSpPr>
          <p:cNvPr id="2" name="文字方塊 1">
            <a:extLst>
              <a:ext uri="{FF2B5EF4-FFF2-40B4-BE49-F238E27FC236}">
                <a16:creationId xmlns:a16="http://schemas.microsoft.com/office/drawing/2014/main" id="{8C1122E0-9953-B4DF-E16D-3EF2F9D22CD1}"/>
              </a:ext>
            </a:extLst>
          </p:cNvPr>
          <p:cNvSpPr txBox="1"/>
          <p:nvPr/>
        </p:nvSpPr>
        <p:spPr>
          <a:xfrm>
            <a:off x="359923" y="1499859"/>
            <a:ext cx="8883523" cy="104881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altLang="zh-TW" sz="2200" b="0" dirty="0"/>
              <a:t>ACC</a:t>
            </a:r>
            <a:r>
              <a:rPr lang="zh-TW" altLang="en-US" sz="2200" b="0" dirty="0"/>
              <a:t>和</a:t>
            </a:r>
            <a:r>
              <a:rPr lang="en-US" altLang="zh-TW" sz="2200" b="0" dirty="0"/>
              <a:t>LKA</a:t>
            </a:r>
            <a:r>
              <a:rPr lang="zh-TW" altLang="en-US" sz="2200" b="0" dirty="0"/>
              <a:t> 的圖標只會在</a:t>
            </a:r>
            <a:r>
              <a:rPr lang="en-US" altLang="zh-TW" sz="2200" b="0" dirty="0"/>
              <a:t>CM</a:t>
            </a:r>
            <a:r>
              <a:rPr lang="zh-TW" altLang="en-US" sz="2200" b="0" dirty="0"/>
              <a:t>模式時亮起</a:t>
            </a:r>
            <a:endParaRPr lang="en-US" altLang="zh-TW" sz="2200" b="0" dirty="0"/>
          </a:p>
          <a:p>
            <a:pPr marL="342900" indent="-342900" algn="just">
              <a:lnSpc>
                <a:spcPct val="150000"/>
              </a:lnSpc>
              <a:buFont typeface="Arial" panose="020B0604020202020204" pitchFamily="34" charset="0"/>
              <a:buChar char="•"/>
            </a:pPr>
            <a:r>
              <a:rPr lang="en-US" altLang="zh-TW" sz="2200" dirty="0"/>
              <a:t>HUD</a:t>
            </a:r>
            <a:r>
              <a:rPr lang="zh-TW" altLang="en-US" sz="2200" dirty="0"/>
              <a:t>和儀表板會顯示導航訊息</a:t>
            </a:r>
            <a:r>
              <a:rPr lang="en-US" altLang="zh-TW" sz="2200" dirty="0"/>
              <a:t>(ex.</a:t>
            </a:r>
            <a:r>
              <a:rPr lang="zh-TW" altLang="en-US" sz="2200" dirty="0"/>
              <a:t>直行</a:t>
            </a:r>
            <a:r>
              <a:rPr lang="en-US" altLang="zh-TW" sz="2200" dirty="0"/>
              <a:t>6</a:t>
            </a:r>
            <a:r>
              <a:rPr lang="zh-TW" altLang="en-US" sz="2200" dirty="0"/>
              <a:t>公里會顯示箭頭和</a:t>
            </a:r>
            <a:r>
              <a:rPr lang="en-US" altLang="zh-TW" sz="2200" dirty="0"/>
              <a:t>6</a:t>
            </a:r>
            <a:r>
              <a:rPr lang="zh-TW" altLang="en-US" sz="2200" dirty="0"/>
              <a:t>公里</a:t>
            </a:r>
            <a:r>
              <a:rPr lang="en-US" altLang="zh-TW" sz="2200" dirty="0"/>
              <a:t>)</a:t>
            </a:r>
            <a:endParaRPr lang="zh-TW" altLang="en-US" sz="2200" dirty="0"/>
          </a:p>
        </p:txBody>
      </p:sp>
      <p:pic>
        <p:nvPicPr>
          <p:cNvPr id="9" name="圖片 8">
            <a:extLst>
              <a:ext uri="{FF2B5EF4-FFF2-40B4-BE49-F238E27FC236}">
                <a16:creationId xmlns:a16="http://schemas.microsoft.com/office/drawing/2014/main" id="{D675107E-F087-A041-95A4-F33535EE495E}"/>
              </a:ext>
            </a:extLst>
          </p:cNvPr>
          <p:cNvPicPr>
            <a:picLocks noChangeAspect="1"/>
          </p:cNvPicPr>
          <p:nvPr/>
        </p:nvPicPr>
        <p:blipFill>
          <a:blip r:embed="rId4"/>
          <a:stretch>
            <a:fillRect/>
          </a:stretch>
        </p:blipFill>
        <p:spPr>
          <a:xfrm>
            <a:off x="5848038" y="2685989"/>
            <a:ext cx="5984039" cy="2833518"/>
          </a:xfrm>
          <a:prstGeom prst="rect">
            <a:avLst/>
          </a:prstGeom>
        </p:spPr>
      </p:pic>
    </p:spTree>
    <p:extLst>
      <p:ext uri="{BB962C8B-B14F-4D97-AF65-F5344CB8AC3E}">
        <p14:creationId xmlns:p14="http://schemas.microsoft.com/office/powerpoint/2010/main" val="383488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3" name="群組 2">
            <a:extLst>
              <a:ext uri="{FF2B5EF4-FFF2-40B4-BE49-F238E27FC236}">
                <a16:creationId xmlns:a16="http://schemas.microsoft.com/office/drawing/2014/main" id="{0403B199-BD70-9313-5148-CEF76788E25E}"/>
              </a:ext>
            </a:extLst>
          </p:cNvPr>
          <p:cNvGrpSpPr/>
          <p:nvPr/>
        </p:nvGrpSpPr>
        <p:grpSpPr>
          <a:xfrm>
            <a:off x="2430535" y="928911"/>
            <a:ext cx="2787852" cy="461665"/>
            <a:chOff x="2430535" y="928911"/>
            <a:chExt cx="2787852" cy="461665"/>
          </a:xfrm>
        </p:grpSpPr>
        <p:sp>
          <p:nvSpPr>
            <p:cNvPr id="5" name="矩形: 圓角 4">
              <a:extLst>
                <a:ext uri="{FF2B5EF4-FFF2-40B4-BE49-F238E27FC236}">
                  <a16:creationId xmlns:a16="http://schemas.microsoft.com/office/drawing/2014/main" id="{891FDA34-4748-91AE-20CF-0CDE46C907B3}"/>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E842805-6860-2051-3DE9-274554B748C2}"/>
                </a:ext>
              </a:extLst>
            </p:cNvPr>
            <p:cNvSpPr txBox="1"/>
            <p:nvPr/>
          </p:nvSpPr>
          <p:spPr>
            <a:xfrm>
              <a:off x="2607130" y="928911"/>
              <a:ext cx="2430474" cy="461665"/>
            </a:xfrm>
            <a:prstGeom prst="rect">
              <a:avLst/>
            </a:prstGeom>
            <a:noFill/>
          </p:spPr>
          <p:txBody>
            <a:bodyPr wrap="none" rtlCol="0">
              <a:spAutoFit/>
            </a:bodyPr>
            <a:lstStyle/>
            <a:p>
              <a:r>
                <a:rPr lang="zh-TW" altLang="en-US" sz="2400" b="1" dirty="0"/>
                <a:t>階段二</a:t>
              </a:r>
              <a:r>
                <a:rPr lang="zh-TW" altLang="en-US" sz="2400" dirty="0"/>
                <a:t> 設計實施</a:t>
              </a:r>
            </a:p>
          </p:txBody>
        </p:sp>
      </p:grpSp>
      <p:pic>
        <p:nvPicPr>
          <p:cNvPr id="2050" name="Picture 2">
            <a:extLst>
              <a:ext uri="{FF2B5EF4-FFF2-40B4-BE49-F238E27FC236}">
                <a16:creationId xmlns:a16="http://schemas.microsoft.com/office/drawing/2014/main" id="{9C9EE162-9C56-C6A7-F136-A29D36025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23" y="2162955"/>
            <a:ext cx="5924550" cy="267652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D35F4F22-B9AF-1082-D6ED-13B19F320117}"/>
              </a:ext>
            </a:extLst>
          </p:cNvPr>
          <p:cNvSpPr txBox="1"/>
          <p:nvPr/>
        </p:nvSpPr>
        <p:spPr>
          <a:xfrm>
            <a:off x="6509479" y="928911"/>
            <a:ext cx="5345637" cy="257230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TW" altLang="en-US" sz="2200" dirty="0"/>
              <a:t>方向盤旁邊的矩形顯示螢幕顯示了更詳細的導航訊息，包括地圖</a:t>
            </a:r>
            <a:endParaRPr lang="en-US" altLang="zh-TW" sz="2200" dirty="0"/>
          </a:p>
          <a:p>
            <a:pPr marL="457200" indent="-457200" algn="just">
              <a:lnSpc>
                <a:spcPct val="150000"/>
              </a:lnSpc>
              <a:buFont typeface="Arial" panose="020B0604020202020204" pitchFamily="34" charset="0"/>
              <a:buChar char="•"/>
            </a:pPr>
            <a:r>
              <a:rPr lang="zh-TW" altLang="en-US" sz="2200" dirty="0"/>
              <a:t>其中還包含了娛樂訊息，他顯示了目前模式下可用與不可用的應用程式圖標 </a:t>
            </a:r>
            <a:r>
              <a:rPr lang="en-US" altLang="zh-TW" sz="2200" dirty="0"/>
              <a:t>(</a:t>
            </a:r>
            <a:r>
              <a:rPr lang="zh-TW" altLang="en-US" sz="2200" dirty="0"/>
              <a:t>不可用以灰色表示</a:t>
            </a:r>
            <a:r>
              <a:rPr lang="en-US" altLang="zh-TW" sz="2200" dirty="0"/>
              <a:t>)</a:t>
            </a:r>
            <a:endParaRPr lang="zh-TW" altLang="en-US" sz="2200" dirty="0"/>
          </a:p>
        </p:txBody>
      </p:sp>
      <p:sp>
        <p:nvSpPr>
          <p:cNvPr id="8" name="文字方塊 7">
            <a:extLst>
              <a:ext uri="{FF2B5EF4-FFF2-40B4-BE49-F238E27FC236}">
                <a16:creationId xmlns:a16="http://schemas.microsoft.com/office/drawing/2014/main" id="{69BA6497-3360-5FB0-60B5-F08A6D7ADE39}"/>
              </a:ext>
            </a:extLst>
          </p:cNvPr>
          <p:cNvSpPr txBox="1"/>
          <p:nvPr/>
        </p:nvSpPr>
        <p:spPr>
          <a:xfrm>
            <a:off x="6509479" y="3501218"/>
            <a:ext cx="5580481" cy="1048813"/>
          </a:xfrm>
          <a:prstGeom prst="rect">
            <a:avLst/>
          </a:prstGeom>
          <a:noFill/>
        </p:spPr>
        <p:txBody>
          <a:bodyPr wrap="square">
            <a:spAutoFit/>
          </a:bodyPr>
          <a:lstStyle/>
          <a:p>
            <a:pPr>
              <a:lnSpc>
                <a:spcPct val="150000"/>
              </a:lnSpc>
            </a:pPr>
            <a:r>
              <a:rPr lang="zh-TW" altLang="en-US" sz="2200" b="0" dirty="0"/>
              <a:t>→ </a:t>
            </a:r>
            <a:r>
              <a:rPr lang="en-US" altLang="zh-TW" sz="2200" b="0" dirty="0"/>
              <a:t>M</a:t>
            </a:r>
            <a:r>
              <a:rPr lang="zh-TW" altLang="en-US" sz="2200" b="0" dirty="0"/>
              <a:t>和</a:t>
            </a:r>
            <a:r>
              <a:rPr lang="en-US" altLang="zh-TW" sz="2200" b="0" dirty="0"/>
              <a:t>CM</a:t>
            </a:r>
            <a:r>
              <a:rPr lang="zh-TW" altLang="en-US" sz="2200" b="0" dirty="0"/>
              <a:t> </a:t>
            </a:r>
            <a:r>
              <a:rPr lang="en-US" altLang="zh-TW" sz="2200" b="0" dirty="0"/>
              <a:t>:</a:t>
            </a:r>
            <a:r>
              <a:rPr lang="zh-TW" altLang="en-US" sz="2200" b="0" dirty="0"/>
              <a:t> 只有電話、音樂、導航、設置</a:t>
            </a:r>
            <a:endParaRPr lang="en-US" altLang="zh-TW" sz="2200" b="0" dirty="0"/>
          </a:p>
          <a:p>
            <a:pPr>
              <a:lnSpc>
                <a:spcPct val="150000"/>
              </a:lnSpc>
            </a:pPr>
            <a:r>
              <a:rPr lang="zh-TW" altLang="en-US" sz="2200" b="0" dirty="0"/>
              <a:t>→</a:t>
            </a:r>
            <a:r>
              <a:rPr lang="en-US" altLang="zh-TW" sz="2200" b="0" dirty="0"/>
              <a:t>SB</a:t>
            </a:r>
            <a:r>
              <a:rPr lang="zh-TW" altLang="en-US" sz="2200" b="0" dirty="0"/>
              <a:t>和</a:t>
            </a:r>
            <a:r>
              <a:rPr lang="en-US" altLang="zh-TW" sz="2200" b="0" dirty="0" err="1"/>
              <a:t>TtS</a:t>
            </a:r>
            <a:r>
              <a:rPr lang="zh-TW" altLang="en-US" sz="2200" b="0" dirty="0"/>
              <a:t> </a:t>
            </a:r>
            <a:r>
              <a:rPr lang="en-US" altLang="zh-TW" sz="2200" b="0" dirty="0"/>
              <a:t>:</a:t>
            </a:r>
            <a:r>
              <a:rPr lang="zh-TW" altLang="en-US" sz="2200" b="0" dirty="0"/>
              <a:t> 社交媒體、互聯網、電子郵件</a:t>
            </a:r>
            <a:endParaRPr lang="en-US" altLang="zh-TW" sz="2200" b="0" dirty="0"/>
          </a:p>
        </p:txBody>
      </p:sp>
      <p:sp>
        <p:nvSpPr>
          <p:cNvPr id="9" name="文字方塊 8">
            <a:extLst>
              <a:ext uri="{FF2B5EF4-FFF2-40B4-BE49-F238E27FC236}">
                <a16:creationId xmlns:a16="http://schemas.microsoft.com/office/drawing/2014/main" id="{F77BE145-D521-3450-FA47-D54D412D7640}"/>
              </a:ext>
            </a:extLst>
          </p:cNvPr>
          <p:cNvSpPr txBox="1"/>
          <p:nvPr/>
        </p:nvSpPr>
        <p:spPr>
          <a:xfrm>
            <a:off x="6509479" y="4791017"/>
            <a:ext cx="5345637" cy="1556645"/>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altLang="zh-TW" sz="2200" dirty="0"/>
              <a:t>HMI</a:t>
            </a:r>
            <a:r>
              <a:rPr lang="zh-TW" altLang="en-US" sz="2200" dirty="0"/>
              <a:t>中還包含了抬頭顯示器</a:t>
            </a:r>
            <a:r>
              <a:rPr lang="en-US" altLang="zh-TW" sz="2200" dirty="0"/>
              <a:t>(HUM)</a:t>
            </a:r>
            <a:r>
              <a:rPr lang="zh-TW" altLang="en-US" sz="2200" dirty="0"/>
              <a:t>，顯示了導航訊息，但僅在</a:t>
            </a:r>
            <a:r>
              <a:rPr lang="en-US" altLang="zh-TW" sz="2200" b="0" dirty="0"/>
              <a:t>M</a:t>
            </a:r>
            <a:r>
              <a:rPr lang="zh-TW" altLang="en-US" sz="2200" dirty="0"/>
              <a:t>、</a:t>
            </a:r>
            <a:r>
              <a:rPr lang="en-US" altLang="zh-TW" sz="2200" b="0" dirty="0"/>
              <a:t>CM</a:t>
            </a:r>
            <a:r>
              <a:rPr lang="zh-TW" altLang="en-US" sz="2200" b="0" dirty="0"/>
              <a:t>、</a:t>
            </a:r>
            <a:r>
              <a:rPr lang="en-US" altLang="zh-TW" sz="2200" b="0" dirty="0"/>
              <a:t>SB</a:t>
            </a:r>
            <a:r>
              <a:rPr lang="zh-TW" altLang="en-US" sz="2200" b="0" dirty="0"/>
              <a:t>顯示，為了使駕駛員更專注 </a:t>
            </a:r>
            <a:endParaRPr lang="zh-TW" altLang="en-US" sz="2200" dirty="0"/>
          </a:p>
        </p:txBody>
      </p:sp>
    </p:spTree>
    <p:extLst>
      <p:ext uri="{BB962C8B-B14F-4D97-AF65-F5344CB8AC3E}">
        <p14:creationId xmlns:p14="http://schemas.microsoft.com/office/powerpoint/2010/main" val="381090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2" name="群組 1">
            <a:extLst>
              <a:ext uri="{FF2B5EF4-FFF2-40B4-BE49-F238E27FC236}">
                <a16:creationId xmlns:a16="http://schemas.microsoft.com/office/drawing/2014/main" id="{F81B8FFE-3215-4634-5D79-E18A7981510D}"/>
              </a:ext>
            </a:extLst>
          </p:cNvPr>
          <p:cNvGrpSpPr/>
          <p:nvPr/>
        </p:nvGrpSpPr>
        <p:grpSpPr>
          <a:xfrm>
            <a:off x="2430535" y="928911"/>
            <a:ext cx="2787852" cy="461665"/>
            <a:chOff x="2430535" y="928911"/>
            <a:chExt cx="2787852" cy="461665"/>
          </a:xfrm>
        </p:grpSpPr>
        <p:sp>
          <p:nvSpPr>
            <p:cNvPr id="3" name="矩形: 圓角 2">
              <a:extLst>
                <a:ext uri="{FF2B5EF4-FFF2-40B4-BE49-F238E27FC236}">
                  <a16:creationId xmlns:a16="http://schemas.microsoft.com/office/drawing/2014/main" id="{913A7EE6-DE5E-774F-8240-7316B00122B7}"/>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6E2A4365-F9D2-2A78-84AA-51AE54D909C1}"/>
                </a:ext>
              </a:extLst>
            </p:cNvPr>
            <p:cNvSpPr txBox="1"/>
            <p:nvPr/>
          </p:nvSpPr>
          <p:spPr>
            <a:xfrm>
              <a:off x="2607130" y="928911"/>
              <a:ext cx="2430474" cy="461665"/>
            </a:xfrm>
            <a:prstGeom prst="rect">
              <a:avLst/>
            </a:prstGeom>
            <a:noFill/>
          </p:spPr>
          <p:txBody>
            <a:bodyPr wrap="none" rtlCol="0">
              <a:spAutoFit/>
            </a:bodyPr>
            <a:lstStyle/>
            <a:p>
              <a:r>
                <a:rPr lang="zh-TW" altLang="en-US" sz="2400" b="1" dirty="0"/>
                <a:t>階段二</a:t>
              </a:r>
              <a:r>
                <a:rPr lang="zh-TW" altLang="en-US" sz="2400" dirty="0"/>
                <a:t> 設計實施</a:t>
              </a:r>
            </a:p>
          </p:txBody>
        </p:sp>
      </p:grpSp>
      <p:sp>
        <p:nvSpPr>
          <p:cNvPr id="6" name="文字方塊 5">
            <a:extLst>
              <a:ext uri="{FF2B5EF4-FFF2-40B4-BE49-F238E27FC236}">
                <a16:creationId xmlns:a16="http://schemas.microsoft.com/office/drawing/2014/main" id="{1122BBC4-CEB0-AC3C-89A2-EED6C85371E6}"/>
              </a:ext>
            </a:extLst>
          </p:cNvPr>
          <p:cNvSpPr txBox="1"/>
          <p:nvPr/>
        </p:nvSpPr>
        <p:spPr>
          <a:xfrm>
            <a:off x="504618" y="1631470"/>
            <a:ext cx="6281193" cy="54098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TW" altLang="en-US" sz="2200" dirty="0"/>
              <a:t>透過便速桿的顏色來傳達目前激活的模式</a:t>
            </a:r>
          </a:p>
        </p:txBody>
      </p:sp>
      <p:grpSp>
        <p:nvGrpSpPr>
          <p:cNvPr id="10" name="群組 9">
            <a:extLst>
              <a:ext uri="{FF2B5EF4-FFF2-40B4-BE49-F238E27FC236}">
                <a16:creationId xmlns:a16="http://schemas.microsoft.com/office/drawing/2014/main" id="{3EF2E082-741A-1A15-6378-C05FC53C677B}"/>
              </a:ext>
            </a:extLst>
          </p:cNvPr>
          <p:cNvGrpSpPr/>
          <p:nvPr/>
        </p:nvGrpSpPr>
        <p:grpSpPr>
          <a:xfrm>
            <a:off x="1626040" y="2413346"/>
            <a:ext cx="8403985" cy="2974761"/>
            <a:chOff x="1352055" y="2493154"/>
            <a:chExt cx="10018084" cy="3756637"/>
          </a:xfrm>
        </p:grpSpPr>
        <p:pic>
          <p:nvPicPr>
            <p:cNvPr id="3074" name="Picture 2">
              <a:extLst>
                <a:ext uri="{FF2B5EF4-FFF2-40B4-BE49-F238E27FC236}">
                  <a16:creationId xmlns:a16="http://schemas.microsoft.com/office/drawing/2014/main" id="{529FEE27-F8D3-1EC3-D30E-3585E5DB9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945" y="2493154"/>
              <a:ext cx="6281194" cy="3756637"/>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EA76BF15-3DF6-409E-F78E-BB63BB7868A2}"/>
                </a:ext>
              </a:extLst>
            </p:cNvPr>
            <p:cNvSpPr txBox="1"/>
            <p:nvPr/>
          </p:nvSpPr>
          <p:spPr>
            <a:xfrm>
              <a:off x="1352055" y="3037627"/>
              <a:ext cx="1955856" cy="1556646"/>
            </a:xfrm>
            <a:prstGeom prst="rect">
              <a:avLst/>
            </a:prstGeom>
            <a:noFill/>
          </p:spPr>
          <p:txBody>
            <a:bodyPr wrap="none" rtlCol="0">
              <a:spAutoFit/>
            </a:bodyPr>
            <a:lstStyle/>
            <a:p>
              <a:pPr>
                <a:lnSpc>
                  <a:spcPct val="150000"/>
                </a:lnSpc>
              </a:pPr>
              <a:r>
                <a:rPr lang="en-US" altLang="zh-TW" sz="2200" dirty="0"/>
                <a:t>D</a:t>
              </a:r>
              <a:r>
                <a:rPr lang="zh-TW" altLang="en-US" sz="2200" dirty="0"/>
                <a:t> </a:t>
              </a:r>
              <a:r>
                <a:rPr lang="en-US" altLang="zh-TW" sz="2200" dirty="0"/>
                <a:t>:</a:t>
              </a:r>
              <a:r>
                <a:rPr lang="zh-TW" altLang="en-US" sz="2200" dirty="0"/>
                <a:t> 手動</a:t>
              </a:r>
              <a:endParaRPr lang="en-US" altLang="zh-TW" sz="2200" dirty="0"/>
            </a:p>
            <a:p>
              <a:pPr>
                <a:lnSpc>
                  <a:spcPct val="150000"/>
                </a:lnSpc>
              </a:pPr>
              <a:r>
                <a:rPr lang="en-US" altLang="zh-TW" sz="2200" dirty="0"/>
                <a:t>D</a:t>
              </a:r>
              <a:r>
                <a:rPr lang="en-US" altLang="zh-TW" sz="1400" dirty="0"/>
                <a:t>A</a:t>
              </a:r>
              <a:r>
                <a:rPr lang="zh-TW" altLang="en-US" sz="2200" dirty="0"/>
                <a:t> </a:t>
              </a:r>
              <a:r>
                <a:rPr lang="en-US" altLang="zh-TW" sz="2200" dirty="0"/>
                <a:t>:</a:t>
              </a:r>
              <a:r>
                <a:rPr lang="zh-TW" altLang="en-US" sz="2200" dirty="0"/>
                <a:t> 輔助駕駛</a:t>
              </a:r>
              <a:endParaRPr lang="en-US" altLang="zh-TW" sz="2200" dirty="0"/>
            </a:p>
            <a:p>
              <a:pPr>
                <a:lnSpc>
                  <a:spcPct val="150000"/>
                </a:lnSpc>
              </a:pPr>
              <a:r>
                <a:rPr lang="en-US" altLang="zh-TW" sz="2200" dirty="0"/>
                <a:t>D</a:t>
              </a:r>
              <a:r>
                <a:rPr lang="en-US" altLang="zh-TW" sz="1400" dirty="0"/>
                <a:t>P</a:t>
              </a:r>
              <a:r>
                <a:rPr lang="zh-TW" altLang="en-US" sz="2200" dirty="0"/>
                <a:t> </a:t>
              </a:r>
              <a:r>
                <a:rPr lang="en-US" altLang="zh-TW" sz="2200" dirty="0"/>
                <a:t>:</a:t>
              </a:r>
              <a:r>
                <a:rPr lang="zh-TW" altLang="en-US" sz="2200" dirty="0"/>
                <a:t> 自動駕駛</a:t>
              </a:r>
            </a:p>
          </p:txBody>
        </p:sp>
        <p:sp>
          <p:nvSpPr>
            <p:cNvPr id="8" name="矩形 7">
              <a:extLst>
                <a:ext uri="{FF2B5EF4-FFF2-40B4-BE49-F238E27FC236}">
                  <a16:creationId xmlns:a16="http://schemas.microsoft.com/office/drawing/2014/main" id="{4BCE4535-8B79-644C-BEEE-C8AEA6B5CC15}"/>
                </a:ext>
              </a:extLst>
            </p:cNvPr>
            <p:cNvSpPr/>
            <p:nvPr/>
          </p:nvSpPr>
          <p:spPr>
            <a:xfrm>
              <a:off x="4828674" y="3801979"/>
              <a:ext cx="1379621" cy="1138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8">
              <a:extLst>
                <a:ext uri="{FF2B5EF4-FFF2-40B4-BE49-F238E27FC236}">
                  <a16:creationId xmlns:a16="http://schemas.microsoft.com/office/drawing/2014/main" id="{1F171C33-BBA6-9680-C68E-2C6FCCF9D8B9}"/>
                </a:ext>
              </a:extLst>
            </p:cNvPr>
            <p:cNvSpPr/>
            <p:nvPr/>
          </p:nvSpPr>
          <p:spPr>
            <a:xfrm rot="10800000">
              <a:off x="3645214" y="410964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DA62833D-B08A-EEB5-2F10-80DB2C4B357C}"/>
              </a:ext>
            </a:extLst>
          </p:cNvPr>
          <p:cNvSpPr txBox="1"/>
          <p:nvPr/>
        </p:nvSpPr>
        <p:spPr>
          <a:xfrm>
            <a:off x="504618" y="5885913"/>
            <a:ext cx="10896205" cy="540982"/>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TW" altLang="en-US" sz="2200" dirty="0"/>
              <a:t>在</a:t>
            </a:r>
            <a:r>
              <a:rPr lang="en-US" altLang="zh-TW" sz="2200" dirty="0" err="1"/>
              <a:t>TtS</a:t>
            </a:r>
            <a:r>
              <a:rPr lang="zh-TW" altLang="en-US" sz="2200" dirty="0"/>
              <a:t>中，方向盤被移離駕駛，這表明在這種模式下駕駛員無須轉動方向盤</a:t>
            </a:r>
          </a:p>
        </p:txBody>
      </p:sp>
    </p:spTree>
    <p:extLst>
      <p:ext uri="{BB962C8B-B14F-4D97-AF65-F5344CB8AC3E}">
        <p14:creationId xmlns:p14="http://schemas.microsoft.com/office/powerpoint/2010/main" val="32930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B6E82BC-1E0B-FE64-B74B-64E8B33541B3}"/>
              </a:ext>
            </a:extLst>
          </p:cNvPr>
          <p:cNvSpPr txBox="1"/>
          <p:nvPr/>
        </p:nvSpPr>
        <p:spPr>
          <a:xfrm>
            <a:off x="359923" y="836579"/>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6" name="文字方塊 5">
            <a:extLst>
              <a:ext uri="{FF2B5EF4-FFF2-40B4-BE49-F238E27FC236}">
                <a16:creationId xmlns:a16="http://schemas.microsoft.com/office/drawing/2014/main" id="{03121755-7A32-A1A1-30D9-F6B856ACBC6D}"/>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7" name="群組 6">
            <a:extLst>
              <a:ext uri="{FF2B5EF4-FFF2-40B4-BE49-F238E27FC236}">
                <a16:creationId xmlns:a16="http://schemas.microsoft.com/office/drawing/2014/main" id="{2BBA3A7D-F742-9680-2596-2B4DABFD9FD5}"/>
              </a:ext>
            </a:extLst>
          </p:cNvPr>
          <p:cNvGrpSpPr/>
          <p:nvPr/>
        </p:nvGrpSpPr>
        <p:grpSpPr>
          <a:xfrm>
            <a:off x="2430535" y="928911"/>
            <a:ext cx="4415742" cy="461665"/>
            <a:chOff x="2430535" y="928911"/>
            <a:chExt cx="2787852" cy="461665"/>
          </a:xfrm>
        </p:grpSpPr>
        <p:sp>
          <p:nvSpPr>
            <p:cNvPr id="8" name="矩形: 圓角 7">
              <a:extLst>
                <a:ext uri="{FF2B5EF4-FFF2-40B4-BE49-F238E27FC236}">
                  <a16:creationId xmlns:a16="http://schemas.microsoft.com/office/drawing/2014/main" id="{1CBC7205-ACA5-3F51-0F02-4361A0685FAE}"/>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2ECF00AC-F009-2248-EF7E-83C75BDCF3F8}"/>
                </a:ext>
              </a:extLst>
            </p:cNvPr>
            <p:cNvSpPr txBox="1"/>
            <p:nvPr/>
          </p:nvSpPr>
          <p:spPr>
            <a:xfrm>
              <a:off x="2607130" y="928911"/>
              <a:ext cx="2515137" cy="461665"/>
            </a:xfrm>
            <a:prstGeom prst="rect">
              <a:avLst/>
            </a:prstGeom>
            <a:noFill/>
          </p:spPr>
          <p:txBody>
            <a:bodyPr wrap="none" rtlCol="0">
              <a:spAutoFit/>
            </a:bodyPr>
            <a:lstStyle/>
            <a:p>
              <a:r>
                <a:rPr lang="zh-TW" altLang="en-US" sz="2400" b="1" dirty="0"/>
                <a:t>階段三</a:t>
              </a:r>
              <a:r>
                <a:rPr lang="zh-TW" altLang="en-US" sz="2400" dirty="0"/>
                <a:t> 評估和改進</a:t>
              </a:r>
              <a:r>
                <a:rPr lang="en-US" altLang="zh-TW" sz="2400" dirty="0"/>
                <a:t>HMI</a:t>
              </a:r>
              <a:r>
                <a:rPr lang="zh-TW" altLang="en-US" sz="2400" dirty="0"/>
                <a:t>設計</a:t>
              </a:r>
            </a:p>
          </p:txBody>
        </p:sp>
      </p:grpSp>
      <p:sp>
        <p:nvSpPr>
          <p:cNvPr id="10" name="文字方塊 9">
            <a:extLst>
              <a:ext uri="{FF2B5EF4-FFF2-40B4-BE49-F238E27FC236}">
                <a16:creationId xmlns:a16="http://schemas.microsoft.com/office/drawing/2014/main" id="{6EE19F9B-6E29-050F-5CBB-BDFB75C31F5C}"/>
              </a:ext>
            </a:extLst>
          </p:cNvPr>
          <p:cNvSpPr txBox="1"/>
          <p:nvPr/>
        </p:nvSpPr>
        <p:spPr>
          <a:xfrm>
            <a:off x="530702" y="1719328"/>
            <a:ext cx="2473754" cy="430887"/>
          </a:xfrm>
          <a:prstGeom prst="rect">
            <a:avLst/>
          </a:prstGeom>
          <a:noFill/>
        </p:spPr>
        <p:txBody>
          <a:bodyPr wrap="none" rtlCol="0">
            <a:spAutoFit/>
          </a:bodyPr>
          <a:lstStyle/>
          <a:p>
            <a:r>
              <a:rPr lang="zh-TW" altLang="en-US" sz="2200" b="1" dirty="0"/>
              <a:t>受測者 </a:t>
            </a:r>
            <a:r>
              <a:rPr lang="en-US" altLang="zh-TW" sz="2200" b="1" dirty="0"/>
              <a:t>:</a:t>
            </a:r>
            <a:r>
              <a:rPr lang="zh-TW" altLang="en-US" sz="2200" b="1" dirty="0"/>
              <a:t> 總共</a:t>
            </a:r>
            <a:r>
              <a:rPr lang="en-US" altLang="zh-TW" sz="2200" b="1" dirty="0"/>
              <a:t>18</a:t>
            </a:r>
            <a:r>
              <a:rPr lang="zh-TW" altLang="en-US" sz="2200" b="1" dirty="0"/>
              <a:t>位</a:t>
            </a:r>
          </a:p>
        </p:txBody>
      </p:sp>
      <p:sp>
        <p:nvSpPr>
          <p:cNvPr id="11" name="文字方塊 10">
            <a:extLst>
              <a:ext uri="{FF2B5EF4-FFF2-40B4-BE49-F238E27FC236}">
                <a16:creationId xmlns:a16="http://schemas.microsoft.com/office/drawing/2014/main" id="{0F2023ED-80A7-C560-8B1A-696244BC1609}"/>
              </a:ext>
            </a:extLst>
          </p:cNvPr>
          <p:cNvSpPr txBox="1"/>
          <p:nvPr/>
        </p:nvSpPr>
        <p:spPr>
          <a:xfrm>
            <a:off x="1043211" y="2333794"/>
            <a:ext cx="10715035" cy="1556645"/>
          </a:xfrm>
          <a:prstGeom prst="rect">
            <a:avLst/>
          </a:prstGeom>
          <a:noFill/>
        </p:spPr>
        <p:txBody>
          <a:bodyPr wrap="square">
            <a:spAutoFit/>
          </a:bodyPr>
          <a:lstStyle/>
          <a:p>
            <a:pPr>
              <a:lnSpc>
                <a:spcPct val="150000"/>
              </a:lnSpc>
            </a:pPr>
            <a:r>
              <a:rPr lang="zh-TW" altLang="en-US" sz="2200" b="0" dirty="0"/>
              <a:t>→ </a:t>
            </a:r>
            <a:r>
              <a:rPr lang="en-US" altLang="zh-TW" sz="2200" dirty="0"/>
              <a:t>11</a:t>
            </a:r>
            <a:r>
              <a:rPr lang="zh-TW" altLang="en-US" sz="2200" dirty="0"/>
              <a:t>名女性、 </a:t>
            </a:r>
            <a:r>
              <a:rPr lang="en-US" altLang="zh-TW" sz="2200" dirty="0"/>
              <a:t>7</a:t>
            </a:r>
            <a:r>
              <a:rPr lang="zh-TW" altLang="en-US" sz="2200" dirty="0"/>
              <a:t>名男性 ；平均年齡</a:t>
            </a:r>
            <a:r>
              <a:rPr lang="en-US" altLang="zh-TW" sz="2200" dirty="0"/>
              <a:t>33.06</a:t>
            </a:r>
            <a:r>
              <a:rPr lang="zh-TW" altLang="en-US" sz="2200" dirty="0"/>
              <a:t>歲 </a:t>
            </a:r>
            <a:r>
              <a:rPr lang="en-US" altLang="zh-TW" sz="2200" dirty="0"/>
              <a:t>(SD=13.85)</a:t>
            </a:r>
            <a:r>
              <a:rPr lang="zh-TW" altLang="en-US" sz="2200" dirty="0"/>
              <a:t> ；最小</a:t>
            </a:r>
            <a:r>
              <a:rPr lang="en-US" altLang="zh-TW" sz="2200" dirty="0"/>
              <a:t>21</a:t>
            </a:r>
            <a:r>
              <a:rPr lang="zh-TW" altLang="en-US" sz="2200" dirty="0"/>
              <a:t>歲 ；最大</a:t>
            </a:r>
            <a:r>
              <a:rPr lang="en-US" altLang="zh-TW" sz="2200" dirty="0"/>
              <a:t>66</a:t>
            </a:r>
            <a:r>
              <a:rPr lang="zh-TW" altLang="en-US" sz="2200" dirty="0"/>
              <a:t>歲</a:t>
            </a:r>
            <a:endParaRPr lang="en-US" altLang="zh-TW" sz="2200" dirty="0"/>
          </a:p>
          <a:p>
            <a:pPr>
              <a:lnSpc>
                <a:spcPct val="150000"/>
              </a:lnSpc>
            </a:pPr>
            <a:r>
              <a:rPr lang="zh-TW" altLang="en-US" sz="2200" b="0" dirty="0"/>
              <a:t>→ 所有受測者都持有有效駕照，平均</a:t>
            </a:r>
            <a:r>
              <a:rPr lang="en-US" altLang="zh-TW" sz="2200" b="0" dirty="0"/>
              <a:t>6.89</a:t>
            </a:r>
            <a:r>
              <a:rPr lang="zh-TW" altLang="en-US" sz="2200" b="0" dirty="0"/>
              <a:t>年 </a:t>
            </a:r>
            <a:r>
              <a:rPr lang="en-US" altLang="zh-TW" sz="2200" b="0" dirty="0"/>
              <a:t>(SD=3.53)</a:t>
            </a:r>
          </a:p>
          <a:p>
            <a:pPr>
              <a:lnSpc>
                <a:spcPct val="150000"/>
              </a:lnSpc>
            </a:pPr>
            <a:r>
              <a:rPr lang="zh-TW" altLang="en-US" sz="2200" b="0" dirty="0"/>
              <a:t>→ 所有受測者皆沒有癲癇病史</a:t>
            </a:r>
            <a:endParaRPr lang="en-US" altLang="zh-TW" sz="2200" dirty="0"/>
          </a:p>
        </p:txBody>
      </p:sp>
      <p:sp>
        <p:nvSpPr>
          <p:cNvPr id="13" name="文字方塊 12">
            <a:extLst>
              <a:ext uri="{FF2B5EF4-FFF2-40B4-BE49-F238E27FC236}">
                <a16:creationId xmlns:a16="http://schemas.microsoft.com/office/drawing/2014/main" id="{3FBBA2DE-19D0-3CF8-B250-AE9464E2373A}"/>
              </a:ext>
            </a:extLst>
          </p:cNvPr>
          <p:cNvSpPr txBox="1"/>
          <p:nvPr/>
        </p:nvSpPr>
        <p:spPr>
          <a:xfrm>
            <a:off x="7125990" y="959689"/>
            <a:ext cx="3493549" cy="430887"/>
          </a:xfrm>
          <a:prstGeom prst="rect">
            <a:avLst/>
          </a:prstGeom>
          <a:noFill/>
        </p:spPr>
        <p:txBody>
          <a:bodyPr wrap="square">
            <a:spAutoFit/>
          </a:bodyPr>
          <a:lstStyle/>
          <a:p>
            <a:pPr algn="l"/>
            <a:r>
              <a:rPr lang="zh-TW" altLang="en-US" sz="2200" dirty="0"/>
              <a:t>快速迭代測試和評估</a:t>
            </a:r>
            <a:r>
              <a:rPr lang="en-US" altLang="zh-TW" sz="2200" dirty="0"/>
              <a:t>(RITE)</a:t>
            </a:r>
            <a:endParaRPr lang="zh-TW" altLang="en-US" sz="2200" dirty="0"/>
          </a:p>
        </p:txBody>
      </p:sp>
      <p:sp>
        <p:nvSpPr>
          <p:cNvPr id="14" name="文字方塊 13">
            <a:extLst>
              <a:ext uri="{FF2B5EF4-FFF2-40B4-BE49-F238E27FC236}">
                <a16:creationId xmlns:a16="http://schemas.microsoft.com/office/drawing/2014/main" id="{46A06DB8-A9D8-8B54-4218-83DFC0B8D84B}"/>
              </a:ext>
            </a:extLst>
          </p:cNvPr>
          <p:cNvSpPr txBox="1"/>
          <p:nvPr/>
        </p:nvSpPr>
        <p:spPr>
          <a:xfrm>
            <a:off x="530702" y="4133535"/>
            <a:ext cx="1313180" cy="430887"/>
          </a:xfrm>
          <a:prstGeom prst="rect">
            <a:avLst/>
          </a:prstGeom>
          <a:noFill/>
        </p:spPr>
        <p:txBody>
          <a:bodyPr wrap="none" rtlCol="0">
            <a:spAutoFit/>
          </a:bodyPr>
          <a:lstStyle/>
          <a:p>
            <a:r>
              <a:rPr lang="zh-TW" altLang="en-US" sz="2200" b="1" dirty="0"/>
              <a:t>實驗設備</a:t>
            </a:r>
          </a:p>
        </p:txBody>
      </p:sp>
      <p:sp>
        <p:nvSpPr>
          <p:cNvPr id="15" name="文字方塊 14">
            <a:extLst>
              <a:ext uri="{FF2B5EF4-FFF2-40B4-BE49-F238E27FC236}">
                <a16:creationId xmlns:a16="http://schemas.microsoft.com/office/drawing/2014/main" id="{924FEFED-1B32-ACC4-C5D7-C5F915949ECF}"/>
              </a:ext>
            </a:extLst>
          </p:cNvPr>
          <p:cNvSpPr txBox="1"/>
          <p:nvPr/>
        </p:nvSpPr>
        <p:spPr>
          <a:xfrm>
            <a:off x="879089" y="4677662"/>
            <a:ext cx="4994174" cy="5409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TW" sz="2200" dirty="0"/>
              <a:t>HMI</a:t>
            </a:r>
            <a:r>
              <a:rPr lang="zh-TW" altLang="en-US" sz="2200" dirty="0"/>
              <a:t>設計</a:t>
            </a:r>
            <a:r>
              <a:rPr lang="en-US" altLang="zh-TW" sz="2200" dirty="0"/>
              <a:t>(</a:t>
            </a:r>
            <a:r>
              <a:rPr lang="zh-TW" altLang="en-US" sz="2200" dirty="0"/>
              <a:t>包含視覺和聽覺訊息</a:t>
            </a:r>
            <a:r>
              <a:rPr lang="en-US" altLang="zh-TW" sz="2200" dirty="0"/>
              <a:t>)</a:t>
            </a:r>
            <a:r>
              <a:rPr lang="zh-TW" altLang="en-US" sz="2200" dirty="0"/>
              <a:t> </a:t>
            </a:r>
            <a:r>
              <a:rPr lang="en-US" altLang="zh-TW" sz="2200" dirty="0"/>
              <a:t>:</a:t>
            </a:r>
          </a:p>
        </p:txBody>
      </p:sp>
      <p:sp>
        <p:nvSpPr>
          <p:cNvPr id="16" name="文字方塊 15">
            <a:extLst>
              <a:ext uri="{FF2B5EF4-FFF2-40B4-BE49-F238E27FC236}">
                <a16:creationId xmlns:a16="http://schemas.microsoft.com/office/drawing/2014/main" id="{6D339D8A-20ED-E210-090C-2139EAA989CD}"/>
              </a:ext>
            </a:extLst>
          </p:cNvPr>
          <p:cNvSpPr txBox="1"/>
          <p:nvPr/>
        </p:nvSpPr>
        <p:spPr>
          <a:xfrm>
            <a:off x="1373181" y="5385144"/>
            <a:ext cx="6457834" cy="1048813"/>
          </a:xfrm>
          <a:prstGeom prst="rect">
            <a:avLst/>
          </a:prstGeom>
          <a:noFill/>
        </p:spPr>
        <p:txBody>
          <a:bodyPr wrap="square">
            <a:spAutoFit/>
          </a:bodyPr>
          <a:lstStyle/>
          <a:p>
            <a:pPr>
              <a:lnSpc>
                <a:spcPct val="150000"/>
              </a:lnSpc>
            </a:pPr>
            <a:r>
              <a:rPr lang="zh-TW" altLang="en-US" sz="2200" b="0" dirty="0"/>
              <a:t>→ 使用 </a:t>
            </a:r>
            <a:r>
              <a:rPr lang="en-US" altLang="zh-TW" sz="2200" b="0" dirty="0" err="1"/>
              <a:t>Qculus</a:t>
            </a:r>
            <a:r>
              <a:rPr lang="en-US" altLang="zh-TW" sz="2200" b="0" dirty="0"/>
              <a:t> Quest 2</a:t>
            </a:r>
            <a:r>
              <a:rPr lang="zh-TW" altLang="en-US" sz="2200" b="0" dirty="0"/>
              <a:t> </a:t>
            </a:r>
            <a:r>
              <a:rPr lang="en-US" altLang="zh-TW" sz="2200" b="0" dirty="0"/>
              <a:t>(VR</a:t>
            </a:r>
            <a:r>
              <a:rPr lang="zh-TW" altLang="en-US" sz="2200" b="0" dirty="0"/>
              <a:t>設備</a:t>
            </a:r>
            <a:r>
              <a:rPr lang="en-US" altLang="zh-TW" sz="2200" b="0" dirty="0"/>
              <a:t>)</a:t>
            </a:r>
            <a:r>
              <a:rPr lang="zh-TW" altLang="en-US" sz="2200" dirty="0"/>
              <a:t> 和 </a:t>
            </a:r>
            <a:r>
              <a:rPr lang="en-US" altLang="zh-TW" sz="2200" dirty="0"/>
              <a:t>Unity 3D</a:t>
            </a:r>
          </a:p>
          <a:p>
            <a:pPr>
              <a:lnSpc>
                <a:spcPct val="150000"/>
              </a:lnSpc>
            </a:pPr>
            <a:r>
              <a:rPr lang="zh-TW" altLang="en-US" sz="2200" b="0" dirty="0"/>
              <a:t>→ 在</a:t>
            </a:r>
            <a:r>
              <a:rPr lang="en-US" altLang="zh-TW" sz="2200" b="0" dirty="0"/>
              <a:t>(</a:t>
            </a:r>
            <a:r>
              <a:rPr lang="zh-TW" altLang="en-US" sz="2200" b="0" dirty="0"/>
              <a:t>簡單的</a:t>
            </a:r>
            <a:r>
              <a:rPr lang="en-US" altLang="zh-TW" sz="2200" b="0" dirty="0"/>
              <a:t>)</a:t>
            </a:r>
            <a:r>
              <a:rPr lang="zh-TW" altLang="en-US" sz="2200" b="0" dirty="0"/>
              <a:t>道路上前進</a:t>
            </a:r>
            <a:endParaRPr lang="zh-TW" altLang="en-US" sz="2200" dirty="0"/>
          </a:p>
        </p:txBody>
      </p:sp>
    </p:spTree>
    <p:extLst>
      <p:ext uri="{BB962C8B-B14F-4D97-AF65-F5344CB8AC3E}">
        <p14:creationId xmlns:p14="http://schemas.microsoft.com/office/powerpoint/2010/main" val="44675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B6E82BC-1E0B-FE64-B74B-64E8B33541B3}"/>
              </a:ext>
            </a:extLst>
          </p:cNvPr>
          <p:cNvSpPr txBox="1"/>
          <p:nvPr/>
        </p:nvSpPr>
        <p:spPr>
          <a:xfrm>
            <a:off x="359923" y="836579"/>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6" name="文字方塊 5">
            <a:extLst>
              <a:ext uri="{FF2B5EF4-FFF2-40B4-BE49-F238E27FC236}">
                <a16:creationId xmlns:a16="http://schemas.microsoft.com/office/drawing/2014/main" id="{03121755-7A32-A1A1-30D9-F6B856ACBC6D}"/>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3" name="群組 2">
            <a:extLst>
              <a:ext uri="{FF2B5EF4-FFF2-40B4-BE49-F238E27FC236}">
                <a16:creationId xmlns:a16="http://schemas.microsoft.com/office/drawing/2014/main" id="{10948FB8-03C1-57D3-3EB4-E6BC683A5695}"/>
              </a:ext>
            </a:extLst>
          </p:cNvPr>
          <p:cNvGrpSpPr/>
          <p:nvPr/>
        </p:nvGrpSpPr>
        <p:grpSpPr>
          <a:xfrm>
            <a:off x="2430535" y="928911"/>
            <a:ext cx="4415742" cy="461665"/>
            <a:chOff x="2430535" y="928911"/>
            <a:chExt cx="2787852" cy="461665"/>
          </a:xfrm>
        </p:grpSpPr>
        <p:sp>
          <p:nvSpPr>
            <p:cNvPr id="4" name="矩形: 圓角 3">
              <a:extLst>
                <a:ext uri="{FF2B5EF4-FFF2-40B4-BE49-F238E27FC236}">
                  <a16:creationId xmlns:a16="http://schemas.microsoft.com/office/drawing/2014/main" id="{71EC2111-542E-4C65-4224-8F446903C037}"/>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FB81CA77-25FB-11A9-8C67-FB2A7A5C4997}"/>
                </a:ext>
              </a:extLst>
            </p:cNvPr>
            <p:cNvSpPr txBox="1"/>
            <p:nvPr/>
          </p:nvSpPr>
          <p:spPr>
            <a:xfrm>
              <a:off x="2607130" y="928911"/>
              <a:ext cx="2515137" cy="461665"/>
            </a:xfrm>
            <a:prstGeom prst="rect">
              <a:avLst/>
            </a:prstGeom>
            <a:noFill/>
          </p:spPr>
          <p:txBody>
            <a:bodyPr wrap="none" rtlCol="0">
              <a:spAutoFit/>
            </a:bodyPr>
            <a:lstStyle/>
            <a:p>
              <a:r>
                <a:rPr lang="zh-TW" altLang="en-US" sz="2400" b="1" dirty="0"/>
                <a:t>階段三</a:t>
              </a:r>
              <a:r>
                <a:rPr lang="zh-TW" altLang="en-US" sz="2400" dirty="0"/>
                <a:t> 評估和改進</a:t>
              </a:r>
              <a:r>
                <a:rPr lang="en-US" altLang="zh-TW" sz="2400" dirty="0"/>
                <a:t>HMI</a:t>
              </a:r>
              <a:r>
                <a:rPr lang="zh-TW" altLang="en-US" sz="2400" dirty="0"/>
                <a:t>設計</a:t>
              </a:r>
            </a:p>
          </p:txBody>
        </p:sp>
      </p:grpSp>
      <p:sp>
        <p:nvSpPr>
          <p:cNvPr id="12" name="文字方塊 11">
            <a:extLst>
              <a:ext uri="{FF2B5EF4-FFF2-40B4-BE49-F238E27FC236}">
                <a16:creationId xmlns:a16="http://schemas.microsoft.com/office/drawing/2014/main" id="{26C42BDB-CAD4-7021-55F5-5A2EEA90E115}"/>
              </a:ext>
            </a:extLst>
          </p:cNvPr>
          <p:cNvSpPr txBox="1"/>
          <p:nvPr/>
        </p:nvSpPr>
        <p:spPr>
          <a:xfrm>
            <a:off x="832268" y="1592922"/>
            <a:ext cx="10105435" cy="540982"/>
          </a:xfrm>
          <a:prstGeom prst="rect">
            <a:avLst/>
          </a:prstGeom>
          <a:noFill/>
        </p:spPr>
        <p:txBody>
          <a:bodyPr wrap="square">
            <a:spAutoFit/>
          </a:bodyPr>
          <a:lstStyle/>
          <a:p>
            <a:pPr>
              <a:lnSpc>
                <a:spcPct val="150000"/>
              </a:lnSpc>
            </a:pPr>
            <a:r>
              <a:rPr lang="zh-TW" altLang="en-US" sz="2200" b="0" dirty="0"/>
              <a:t>→ </a:t>
            </a:r>
            <a:r>
              <a:rPr lang="zh-TW" altLang="en-US" sz="2200" dirty="0"/>
              <a:t>大聲思考 </a:t>
            </a:r>
            <a:r>
              <a:rPr lang="en-US" altLang="zh-TW" sz="2200" dirty="0"/>
              <a:t>:</a:t>
            </a:r>
            <a:r>
              <a:rPr lang="zh-TW" altLang="en-US" sz="2200" dirty="0"/>
              <a:t> 需要受測者大聲說出他們在執行任務時的想到的任何事情 </a:t>
            </a:r>
            <a:endParaRPr lang="en-US" altLang="zh-TW" sz="2200" dirty="0"/>
          </a:p>
        </p:txBody>
      </p:sp>
      <p:sp>
        <p:nvSpPr>
          <p:cNvPr id="14" name="文字方塊 13">
            <a:extLst>
              <a:ext uri="{FF2B5EF4-FFF2-40B4-BE49-F238E27FC236}">
                <a16:creationId xmlns:a16="http://schemas.microsoft.com/office/drawing/2014/main" id="{DBFBFA3C-C2E0-3579-335B-4FFEA948A11B}"/>
              </a:ext>
            </a:extLst>
          </p:cNvPr>
          <p:cNvSpPr txBox="1"/>
          <p:nvPr/>
        </p:nvSpPr>
        <p:spPr>
          <a:xfrm>
            <a:off x="832268" y="2308861"/>
            <a:ext cx="10832194" cy="1048813"/>
          </a:xfrm>
          <a:prstGeom prst="rect">
            <a:avLst/>
          </a:prstGeom>
          <a:noFill/>
        </p:spPr>
        <p:txBody>
          <a:bodyPr wrap="square">
            <a:spAutoFit/>
          </a:bodyPr>
          <a:lstStyle/>
          <a:p>
            <a:pPr marL="2427288" indent="-2427288" algn="just">
              <a:lnSpc>
                <a:spcPct val="150000"/>
              </a:lnSpc>
            </a:pPr>
            <a:r>
              <a:rPr lang="zh-TW" altLang="en-US" sz="2200" b="0" dirty="0"/>
              <a:t>→ 半結構式訪談</a:t>
            </a:r>
            <a:r>
              <a:rPr lang="zh-TW" altLang="en-US" sz="2200" dirty="0"/>
              <a:t> </a:t>
            </a:r>
            <a:r>
              <a:rPr lang="en-US" altLang="zh-TW" sz="2200" dirty="0"/>
              <a:t>:</a:t>
            </a:r>
            <a:r>
              <a:rPr lang="zh-TW" altLang="en-US" sz="2200" dirty="0"/>
              <a:t> 詢問受測者</a:t>
            </a:r>
            <a:r>
              <a:rPr lang="en-US" altLang="zh-TW" sz="2200" dirty="0"/>
              <a:t>HMI</a:t>
            </a:r>
            <a:r>
              <a:rPr lang="zh-TW" altLang="en-US" sz="2200" dirty="0"/>
              <a:t>設計的哪方面難以理解，哪些方面有助於理解自動化的狀態，以及他們認為在設計中可以改進甚麼以增加訊息的理解</a:t>
            </a:r>
            <a:endParaRPr lang="en-US" altLang="zh-TW" sz="2200" dirty="0"/>
          </a:p>
        </p:txBody>
      </p:sp>
      <p:grpSp>
        <p:nvGrpSpPr>
          <p:cNvPr id="7" name="群組 6">
            <a:extLst>
              <a:ext uri="{FF2B5EF4-FFF2-40B4-BE49-F238E27FC236}">
                <a16:creationId xmlns:a16="http://schemas.microsoft.com/office/drawing/2014/main" id="{005992F4-2B45-7DDA-439C-5729E48E0691}"/>
              </a:ext>
            </a:extLst>
          </p:cNvPr>
          <p:cNvGrpSpPr/>
          <p:nvPr/>
        </p:nvGrpSpPr>
        <p:grpSpPr>
          <a:xfrm>
            <a:off x="832268" y="3532631"/>
            <a:ext cx="6764358" cy="2093483"/>
            <a:chOff x="1043212" y="4798579"/>
            <a:chExt cx="6764358" cy="2093483"/>
          </a:xfrm>
        </p:grpSpPr>
        <p:sp>
          <p:nvSpPr>
            <p:cNvPr id="15" name="文字方塊 14">
              <a:extLst>
                <a:ext uri="{FF2B5EF4-FFF2-40B4-BE49-F238E27FC236}">
                  <a16:creationId xmlns:a16="http://schemas.microsoft.com/office/drawing/2014/main" id="{1DE3EA20-ABBF-FE5F-CCCB-E72A7FFB6049}"/>
                </a:ext>
              </a:extLst>
            </p:cNvPr>
            <p:cNvSpPr txBox="1"/>
            <p:nvPr/>
          </p:nvSpPr>
          <p:spPr>
            <a:xfrm>
              <a:off x="1043212" y="4798579"/>
              <a:ext cx="1817220" cy="540982"/>
            </a:xfrm>
            <a:prstGeom prst="rect">
              <a:avLst/>
            </a:prstGeom>
            <a:noFill/>
          </p:spPr>
          <p:txBody>
            <a:bodyPr wrap="square">
              <a:spAutoFit/>
            </a:bodyPr>
            <a:lstStyle/>
            <a:p>
              <a:pPr>
                <a:lnSpc>
                  <a:spcPct val="150000"/>
                </a:lnSpc>
              </a:pPr>
              <a:r>
                <a:rPr lang="zh-TW" altLang="en-US" sz="2200" b="0" dirty="0"/>
                <a:t>→ 問卷調查</a:t>
              </a:r>
              <a:r>
                <a:rPr lang="zh-TW" altLang="en-US" sz="2200" dirty="0"/>
                <a:t> </a:t>
              </a:r>
              <a:r>
                <a:rPr lang="en-US" altLang="zh-TW" sz="2200" dirty="0"/>
                <a:t>:</a:t>
              </a:r>
            </a:p>
          </p:txBody>
        </p:sp>
        <p:sp>
          <p:nvSpPr>
            <p:cNvPr id="16" name="文字方塊 15">
              <a:extLst>
                <a:ext uri="{FF2B5EF4-FFF2-40B4-BE49-F238E27FC236}">
                  <a16:creationId xmlns:a16="http://schemas.microsoft.com/office/drawing/2014/main" id="{6568BFA7-C05E-B01E-5C72-4A7EAC483DDA}"/>
                </a:ext>
              </a:extLst>
            </p:cNvPr>
            <p:cNvSpPr txBox="1"/>
            <p:nvPr/>
          </p:nvSpPr>
          <p:spPr>
            <a:xfrm>
              <a:off x="3129920" y="4827586"/>
              <a:ext cx="4677650" cy="2064476"/>
            </a:xfrm>
            <a:prstGeom prst="rect">
              <a:avLst/>
            </a:prstGeom>
            <a:noFill/>
          </p:spPr>
          <p:txBody>
            <a:bodyPr wrap="square">
              <a:spAutoFit/>
            </a:bodyPr>
            <a:lstStyle/>
            <a:p>
              <a:pPr marL="457200" indent="-457200">
                <a:lnSpc>
                  <a:spcPct val="150000"/>
                </a:lnSpc>
                <a:buFont typeface="+mj-lt"/>
                <a:buAutoNum type="arabicParenR"/>
              </a:pPr>
              <a:r>
                <a:rPr lang="en-US" altLang="zh-TW" sz="2200" dirty="0"/>
                <a:t>ITC-SOPI</a:t>
              </a:r>
              <a:r>
                <a:rPr lang="zh-TW" altLang="en-US" sz="2200" dirty="0"/>
                <a:t> 量表 </a:t>
              </a:r>
              <a:r>
                <a:rPr lang="en-US" altLang="zh-TW" sz="2200" dirty="0"/>
                <a:t>(1~5</a:t>
              </a:r>
              <a:r>
                <a:rPr lang="zh-TW" altLang="en-US" sz="2200" dirty="0"/>
                <a:t>分</a:t>
              </a:r>
              <a:r>
                <a:rPr lang="en-US" altLang="zh-TW" sz="2200" dirty="0"/>
                <a:t>)</a:t>
              </a:r>
            </a:p>
            <a:p>
              <a:pPr marL="457200" indent="-457200">
                <a:lnSpc>
                  <a:spcPct val="150000"/>
                </a:lnSpc>
                <a:buFont typeface="+mj-lt"/>
                <a:buAutoNum type="arabicParenR"/>
              </a:pPr>
              <a:r>
                <a:rPr lang="zh-TW" altLang="en-US" sz="2200" dirty="0"/>
                <a:t>負面影響量表 </a:t>
              </a:r>
              <a:r>
                <a:rPr lang="en-US" altLang="zh-TW" sz="2200" dirty="0"/>
                <a:t>(1~100</a:t>
              </a:r>
              <a:r>
                <a:rPr lang="zh-TW" altLang="en-US" sz="2200" dirty="0"/>
                <a:t>分</a:t>
              </a:r>
              <a:r>
                <a:rPr lang="en-US" altLang="zh-TW" sz="2200" dirty="0"/>
                <a:t>)</a:t>
              </a:r>
            </a:p>
            <a:p>
              <a:pPr marL="457200" indent="-457200">
                <a:lnSpc>
                  <a:spcPct val="150000"/>
                </a:lnSpc>
                <a:buFont typeface="+mj-lt"/>
                <a:buAutoNum type="arabicParenR"/>
              </a:pPr>
              <a:r>
                <a:rPr lang="zh-TW" altLang="en-US" sz="2200" dirty="0"/>
                <a:t>系統可用性量表 </a:t>
              </a:r>
              <a:r>
                <a:rPr lang="en-US" altLang="zh-TW" sz="2200" dirty="0"/>
                <a:t>(</a:t>
              </a:r>
              <a:r>
                <a:rPr lang="zh-TW" altLang="en-US" sz="2200" dirty="0"/>
                <a:t>級距</a:t>
              </a:r>
              <a:r>
                <a:rPr lang="en-US" altLang="zh-TW" sz="2200" dirty="0"/>
                <a:t>5</a:t>
              </a:r>
              <a:r>
                <a:rPr lang="zh-TW" altLang="en-US" sz="2200" dirty="0"/>
                <a:t>分</a:t>
              </a:r>
              <a:r>
                <a:rPr lang="en-US" altLang="zh-TW" sz="2200" dirty="0"/>
                <a:t>)</a:t>
              </a:r>
            </a:p>
            <a:p>
              <a:pPr marL="457200" indent="-457200">
                <a:lnSpc>
                  <a:spcPct val="150000"/>
                </a:lnSpc>
                <a:buFont typeface="+mj-lt"/>
                <a:buAutoNum type="arabicParenR"/>
              </a:pPr>
              <a:r>
                <a:rPr lang="en-US" altLang="zh-TW" sz="2200" dirty="0"/>
                <a:t>NASA-TLX</a:t>
              </a:r>
              <a:r>
                <a:rPr lang="zh-TW" altLang="en-US" sz="2200" dirty="0"/>
                <a:t> 量表 </a:t>
              </a:r>
              <a:r>
                <a:rPr lang="en-US" altLang="zh-TW" sz="2200" dirty="0"/>
                <a:t>(1~10</a:t>
              </a:r>
              <a:r>
                <a:rPr lang="zh-TW" altLang="en-US" sz="2200" dirty="0"/>
                <a:t>分</a:t>
              </a:r>
              <a:r>
                <a:rPr lang="en-US" altLang="zh-TW" sz="2200" dirty="0"/>
                <a:t>)</a:t>
              </a:r>
            </a:p>
          </p:txBody>
        </p:sp>
      </p:grpSp>
      <p:sp>
        <p:nvSpPr>
          <p:cNvPr id="8" name="文字方塊 7">
            <a:extLst>
              <a:ext uri="{FF2B5EF4-FFF2-40B4-BE49-F238E27FC236}">
                <a16:creationId xmlns:a16="http://schemas.microsoft.com/office/drawing/2014/main" id="{8320D0B9-82F8-920A-7025-2FFA3BBF2745}"/>
              </a:ext>
            </a:extLst>
          </p:cNvPr>
          <p:cNvSpPr txBox="1"/>
          <p:nvPr/>
        </p:nvSpPr>
        <p:spPr>
          <a:xfrm>
            <a:off x="832268" y="5801072"/>
            <a:ext cx="10386788" cy="540982"/>
          </a:xfrm>
          <a:prstGeom prst="rect">
            <a:avLst/>
          </a:prstGeom>
          <a:noFill/>
        </p:spPr>
        <p:txBody>
          <a:bodyPr wrap="square">
            <a:spAutoFit/>
          </a:bodyPr>
          <a:lstStyle/>
          <a:p>
            <a:pPr>
              <a:lnSpc>
                <a:spcPct val="150000"/>
              </a:lnSpc>
            </a:pPr>
            <a:r>
              <a:rPr lang="zh-TW" altLang="en-US" sz="2200" b="0" dirty="0"/>
              <a:t>→ 事先定義的評估項目</a:t>
            </a:r>
            <a:r>
              <a:rPr lang="zh-TW" altLang="en-US" sz="2200" dirty="0"/>
              <a:t> </a:t>
            </a:r>
            <a:r>
              <a:rPr lang="en-US" altLang="zh-TW" sz="2200" dirty="0"/>
              <a:t>:</a:t>
            </a:r>
            <a:r>
              <a:rPr lang="zh-TW" altLang="en-US" sz="2200" dirty="0"/>
              <a:t> 團隊的每個成員根據事先定義好的項目對受測者進行觀察</a:t>
            </a:r>
            <a:endParaRPr lang="en-US" altLang="zh-TW" sz="2200" dirty="0"/>
          </a:p>
        </p:txBody>
      </p:sp>
      <p:sp>
        <p:nvSpPr>
          <p:cNvPr id="9" name="文字方塊 8">
            <a:extLst>
              <a:ext uri="{FF2B5EF4-FFF2-40B4-BE49-F238E27FC236}">
                <a16:creationId xmlns:a16="http://schemas.microsoft.com/office/drawing/2014/main" id="{65A24E2F-253D-42D5-2FA4-EE577336C09F}"/>
              </a:ext>
            </a:extLst>
          </p:cNvPr>
          <p:cNvSpPr txBox="1"/>
          <p:nvPr/>
        </p:nvSpPr>
        <p:spPr>
          <a:xfrm>
            <a:off x="7125990" y="959689"/>
            <a:ext cx="3493549" cy="430887"/>
          </a:xfrm>
          <a:prstGeom prst="rect">
            <a:avLst/>
          </a:prstGeom>
          <a:noFill/>
        </p:spPr>
        <p:txBody>
          <a:bodyPr wrap="square">
            <a:spAutoFit/>
          </a:bodyPr>
          <a:lstStyle/>
          <a:p>
            <a:pPr algn="l"/>
            <a:r>
              <a:rPr lang="zh-TW" altLang="en-US" sz="2200" dirty="0"/>
              <a:t>方法</a:t>
            </a:r>
          </a:p>
        </p:txBody>
      </p:sp>
    </p:spTree>
    <p:extLst>
      <p:ext uri="{BB962C8B-B14F-4D97-AF65-F5344CB8AC3E}">
        <p14:creationId xmlns:p14="http://schemas.microsoft.com/office/powerpoint/2010/main" val="245640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B6E82BC-1E0B-FE64-B74B-64E8B33541B3}"/>
              </a:ext>
            </a:extLst>
          </p:cNvPr>
          <p:cNvSpPr txBox="1"/>
          <p:nvPr/>
        </p:nvSpPr>
        <p:spPr>
          <a:xfrm>
            <a:off x="359923" y="836579"/>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6" name="文字方塊 5">
            <a:extLst>
              <a:ext uri="{FF2B5EF4-FFF2-40B4-BE49-F238E27FC236}">
                <a16:creationId xmlns:a16="http://schemas.microsoft.com/office/drawing/2014/main" id="{03121755-7A32-A1A1-30D9-F6B856ACBC6D}"/>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3" name="群組 2">
            <a:extLst>
              <a:ext uri="{FF2B5EF4-FFF2-40B4-BE49-F238E27FC236}">
                <a16:creationId xmlns:a16="http://schemas.microsoft.com/office/drawing/2014/main" id="{33AA90C2-38D0-E0B9-6DAE-B1927EFFE491}"/>
              </a:ext>
            </a:extLst>
          </p:cNvPr>
          <p:cNvGrpSpPr/>
          <p:nvPr/>
        </p:nvGrpSpPr>
        <p:grpSpPr>
          <a:xfrm>
            <a:off x="2430535" y="928911"/>
            <a:ext cx="4415742" cy="461665"/>
            <a:chOff x="2430535" y="928911"/>
            <a:chExt cx="2787852" cy="461665"/>
          </a:xfrm>
        </p:grpSpPr>
        <p:sp>
          <p:nvSpPr>
            <p:cNvPr id="4" name="矩形: 圓角 3">
              <a:extLst>
                <a:ext uri="{FF2B5EF4-FFF2-40B4-BE49-F238E27FC236}">
                  <a16:creationId xmlns:a16="http://schemas.microsoft.com/office/drawing/2014/main" id="{4EF7650F-9702-FB92-A693-F5CE3CD52673}"/>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F50AFE08-577C-61EE-3F7F-78AAD5273319}"/>
                </a:ext>
              </a:extLst>
            </p:cNvPr>
            <p:cNvSpPr txBox="1"/>
            <p:nvPr/>
          </p:nvSpPr>
          <p:spPr>
            <a:xfrm>
              <a:off x="2607130" y="928911"/>
              <a:ext cx="2515137" cy="461665"/>
            </a:xfrm>
            <a:prstGeom prst="rect">
              <a:avLst/>
            </a:prstGeom>
            <a:noFill/>
          </p:spPr>
          <p:txBody>
            <a:bodyPr wrap="none" rtlCol="0">
              <a:spAutoFit/>
            </a:bodyPr>
            <a:lstStyle/>
            <a:p>
              <a:r>
                <a:rPr lang="zh-TW" altLang="en-US" sz="2400" b="1" dirty="0"/>
                <a:t>階段三</a:t>
              </a:r>
              <a:r>
                <a:rPr lang="zh-TW" altLang="en-US" sz="2400" dirty="0"/>
                <a:t> 評估和改進</a:t>
              </a:r>
              <a:r>
                <a:rPr lang="en-US" altLang="zh-TW" sz="2400" dirty="0"/>
                <a:t>HMI</a:t>
              </a:r>
              <a:r>
                <a:rPr lang="zh-TW" altLang="en-US" sz="2400" dirty="0"/>
                <a:t>設計</a:t>
              </a:r>
            </a:p>
          </p:txBody>
        </p:sp>
      </p:grpSp>
      <p:sp>
        <p:nvSpPr>
          <p:cNvPr id="7" name="文字方塊 6">
            <a:extLst>
              <a:ext uri="{FF2B5EF4-FFF2-40B4-BE49-F238E27FC236}">
                <a16:creationId xmlns:a16="http://schemas.microsoft.com/office/drawing/2014/main" id="{407185D5-669D-539B-4AFB-3C27B618B329}"/>
              </a:ext>
            </a:extLst>
          </p:cNvPr>
          <p:cNvSpPr txBox="1"/>
          <p:nvPr/>
        </p:nvSpPr>
        <p:spPr>
          <a:xfrm>
            <a:off x="530702" y="1719328"/>
            <a:ext cx="1313180" cy="430887"/>
          </a:xfrm>
          <a:prstGeom prst="rect">
            <a:avLst/>
          </a:prstGeom>
          <a:noFill/>
        </p:spPr>
        <p:txBody>
          <a:bodyPr wrap="none" rtlCol="0">
            <a:spAutoFit/>
          </a:bodyPr>
          <a:lstStyle/>
          <a:p>
            <a:r>
              <a:rPr lang="zh-TW" altLang="en-US" sz="2200" b="1" dirty="0"/>
              <a:t>實驗程序</a:t>
            </a:r>
          </a:p>
        </p:txBody>
      </p:sp>
      <p:sp>
        <p:nvSpPr>
          <p:cNvPr id="8" name="文字方塊 7">
            <a:extLst>
              <a:ext uri="{FF2B5EF4-FFF2-40B4-BE49-F238E27FC236}">
                <a16:creationId xmlns:a16="http://schemas.microsoft.com/office/drawing/2014/main" id="{A919FC2E-FD56-7D4A-A8A6-35237644B2F2}"/>
              </a:ext>
            </a:extLst>
          </p:cNvPr>
          <p:cNvSpPr txBox="1"/>
          <p:nvPr/>
        </p:nvSpPr>
        <p:spPr>
          <a:xfrm>
            <a:off x="530703" y="2265341"/>
            <a:ext cx="11110312" cy="3587970"/>
          </a:xfrm>
          <a:prstGeom prst="rect">
            <a:avLst/>
          </a:prstGeom>
          <a:noFill/>
        </p:spPr>
        <p:txBody>
          <a:bodyPr wrap="square" rtlCol="0">
            <a:spAutoFit/>
          </a:bodyPr>
          <a:lstStyle/>
          <a:p>
            <a:pPr marL="457200" indent="-457200" algn="just">
              <a:lnSpc>
                <a:spcPct val="150000"/>
              </a:lnSpc>
              <a:buFont typeface="+mj-lt"/>
              <a:buAutoNum type="arabicParenR"/>
            </a:pPr>
            <a:r>
              <a:rPr lang="zh-TW" altLang="en-US" sz="2200" dirty="0"/>
              <a:t>由三名受測者測試</a:t>
            </a:r>
            <a:r>
              <a:rPr lang="en-US" altLang="zh-TW" sz="2200" dirty="0"/>
              <a:t>HMI</a:t>
            </a:r>
            <a:r>
              <a:rPr lang="zh-TW" altLang="en-US" sz="2200" dirty="0"/>
              <a:t>設計，同時團隊的有所成員根據</a:t>
            </a:r>
            <a:r>
              <a:rPr lang="zh-TW" altLang="en-US" sz="2200" b="0" dirty="0"/>
              <a:t>事先定義的評估項目</a:t>
            </a:r>
            <a:r>
              <a:rPr lang="zh-TW" altLang="en-US" sz="2200" dirty="0"/>
              <a:t>進行評估</a:t>
            </a:r>
            <a:endParaRPr lang="en-US" altLang="zh-TW" sz="2200" dirty="0"/>
          </a:p>
          <a:p>
            <a:pPr marL="457200" indent="-457200" algn="just">
              <a:lnSpc>
                <a:spcPct val="150000"/>
              </a:lnSpc>
              <a:buFont typeface="+mj-lt"/>
              <a:buAutoNum type="arabicParenR"/>
            </a:pPr>
            <a:r>
              <a:rPr lang="zh-TW" altLang="en-US" sz="2200" dirty="0"/>
              <a:t>在三名受測者測試完後，團隊成員才一起討論他們的發現及可能解決的方案</a:t>
            </a:r>
            <a:endParaRPr lang="en-US" altLang="zh-TW" sz="2200" dirty="0"/>
          </a:p>
          <a:p>
            <a:pPr marL="457200" indent="-457200" algn="just">
              <a:lnSpc>
                <a:spcPct val="150000"/>
              </a:lnSpc>
              <a:buFont typeface="+mj-lt"/>
              <a:buAutoNum type="arabicParenR"/>
            </a:pPr>
            <a:r>
              <a:rPr lang="zh-TW" altLang="en-US" sz="2200" dirty="0"/>
              <a:t>該團隊列出所有已識別的問題的清單</a:t>
            </a:r>
            <a:endParaRPr lang="en-US" altLang="zh-TW" sz="2200" dirty="0"/>
          </a:p>
          <a:p>
            <a:pPr marL="457200" indent="-457200" algn="just">
              <a:lnSpc>
                <a:spcPct val="150000"/>
              </a:lnSpc>
              <a:buFont typeface="+mj-lt"/>
              <a:buAutoNum type="arabicParenR"/>
            </a:pPr>
            <a:r>
              <a:rPr lang="zh-TW" altLang="en-US" sz="2200" dirty="0"/>
              <a:t>團隊一起為每個已識別的問題確認 </a:t>
            </a:r>
            <a:r>
              <a:rPr lang="en-US" altLang="zh-TW" sz="2200" dirty="0"/>
              <a:t>:</a:t>
            </a:r>
            <a:r>
              <a:rPr lang="zh-TW" altLang="en-US" sz="2200" dirty="0"/>
              <a:t> </a:t>
            </a:r>
            <a:r>
              <a:rPr lang="en-US" altLang="zh-TW" sz="2200" dirty="0"/>
              <a:t>a.</a:t>
            </a:r>
            <a:r>
              <a:rPr lang="zh-TW" altLang="en-US" sz="2200" dirty="0"/>
              <a:t>問題是否明確 ；</a:t>
            </a:r>
            <a:r>
              <a:rPr lang="en-US" altLang="zh-TW" sz="2200" dirty="0"/>
              <a:t>b.</a:t>
            </a:r>
            <a:r>
              <a:rPr lang="zh-TW" altLang="en-US" sz="2200" dirty="0"/>
              <a:t>解決方案是甚麼，是否明確 ；</a:t>
            </a:r>
            <a:r>
              <a:rPr lang="en-US" altLang="zh-TW" sz="2200" dirty="0"/>
              <a:t>c.</a:t>
            </a:r>
            <a:r>
              <a:rPr lang="zh-TW" altLang="en-US" sz="2200" dirty="0"/>
              <a:t>解決方案是否能在測試前實施。若三題都是</a:t>
            </a:r>
            <a:r>
              <a:rPr lang="en-US" altLang="zh-TW" sz="2200" dirty="0"/>
              <a:t>“</a:t>
            </a:r>
            <a:r>
              <a:rPr lang="zh-TW" altLang="en-US" sz="2200" dirty="0"/>
              <a:t>是</a:t>
            </a:r>
            <a:r>
              <a:rPr lang="en-US" altLang="zh-TW" sz="2200" dirty="0"/>
              <a:t>”</a:t>
            </a:r>
            <a:r>
              <a:rPr lang="zh-TW" altLang="en-US" sz="2200" dirty="0"/>
              <a:t>，則可實施。若有</a:t>
            </a:r>
            <a:r>
              <a:rPr lang="en-US" altLang="zh-TW" sz="2200" dirty="0"/>
              <a:t>”</a:t>
            </a:r>
            <a:r>
              <a:rPr lang="zh-TW" altLang="en-US" sz="2200" dirty="0"/>
              <a:t>否</a:t>
            </a:r>
            <a:r>
              <a:rPr lang="en-US" altLang="zh-TW" sz="2200" dirty="0"/>
              <a:t>”</a:t>
            </a:r>
            <a:r>
              <a:rPr lang="zh-TW" altLang="en-US" sz="2200" dirty="0"/>
              <a:t>，則繼續測試</a:t>
            </a:r>
            <a:endParaRPr lang="en-US" altLang="zh-TW" sz="2200" dirty="0"/>
          </a:p>
          <a:p>
            <a:pPr marL="457200" indent="-457200" algn="just">
              <a:lnSpc>
                <a:spcPct val="150000"/>
              </a:lnSpc>
              <a:buFont typeface="+mj-lt"/>
              <a:buAutoNum type="arabicParenR"/>
            </a:pPr>
            <a:r>
              <a:rPr lang="zh-TW" altLang="en-US" sz="2200" dirty="0"/>
              <a:t>決定下一個版本中實施的解決方案並且實施</a:t>
            </a:r>
            <a:endParaRPr lang="en-US" altLang="zh-TW" sz="2200" dirty="0"/>
          </a:p>
          <a:p>
            <a:pPr marL="457200" indent="-457200" algn="just">
              <a:lnSpc>
                <a:spcPct val="150000"/>
              </a:lnSpc>
              <a:buFont typeface="+mj-lt"/>
              <a:buAutoNum type="arabicParenR"/>
            </a:pPr>
            <a:r>
              <a:rPr lang="zh-TW" altLang="en-US" sz="2200" dirty="0"/>
              <a:t>實施完後，再次執行上述步驟</a:t>
            </a:r>
          </a:p>
        </p:txBody>
      </p:sp>
    </p:spTree>
    <p:extLst>
      <p:ext uri="{BB962C8B-B14F-4D97-AF65-F5344CB8AC3E}">
        <p14:creationId xmlns:p14="http://schemas.microsoft.com/office/powerpoint/2010/main" val="66267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2" name="群組 1">
            <a:extLst>
              <a:ext uri="{FF2B5EF4-FFF2-40B4-BE49-F238E27FC236}">
                <a16:creationId xmlns:a16="http://schemas.microsoft.com/office/drawing/2014/main" id="{4468B54E-9F74-635F-815C-C6C6A8FA0963}"/>
              </a:ext>
            </a:extLst>
          </p:cNvPr>
          <p:cNvGrpSpPr/>
          <p:nvPr/>
        </p:nvGrpSpPr>
        <p:grpSpPr>
          <a:xfrm>
            <a:off x="2430535" y="928911"/>
            <a:ext cx="4415742" cy="461665"/>
            <a:chOff x="2430535" y="928911"/>
            <a:chExt cx="2787852" cy="461665"/>
          </a:xfrm>
        </p:grpSpPr>
        <p:sp>
          <p:nvSpPr>
            <p:cNvPr id="3" name="矩形: 圓角 2">
              <a:extLst>
                <a:ext uri="{FF2B5EF4-FFF2-40B4-BE49-F238E27FC236}">
                  <a16:creationId xmlns:a16="http://schemas.microsoft.com/office/drawing/2014/main" id="{8AF45288-3E6E-4BF3-47B2-6ECEA4080B78}"/>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6D065B2-F9A6-7ACF-BB63-E9637D3144DC}"/>
                </a:ext>
              </a:extLst>
            </p:cNvPr>
            <p:cNvSpPr txBox="1"/>
            <p:nvPr/>
          </p:nvSpPr>
          <p:spPr>
            <a:xfrm>
              <a:off x="2607130" y="928911"/>
              <a:ext cx="2515137" cy="461665"/>
            </a:xfrm>
            <a:prstGeom prst="rect">
              <a:avLst/>
            </a:prstGeom>
            <a:noFill/>
          </p:spPr>
          <p:txBody>
            <a:bodyPr wrap="none" rtlCol="0">
              <a:spAutoFit/>
            </a:bodyPr>
            <a:lstStyle/>
            <a:p>
              <a:r>
                <a:rPr lang="zh-TW" altLang="en-US" sz="2400" b="1" dirty="0"/>
                <a:t>階段三</a:t>
              </a:r>
              <a:r>
                <a:rPr lang="zh-TW" altLang="en-US" sz="2400" dirty="0"/>
                <a:t> 評估和改進</a:t>
              </a:r>
              <a:r>
                <a:rPr lang="en-US" altLang="zh-TW" sz="2400" dirty="0"/>
                <a:t>HMI</a:t>
              </a:r>
              <a:r>
                <a:rPr lang="zh-TW" altLang="en-US" sz="2400" dirty="0"/>
                <a:t>設計</a:t>
              </a:r>
            </a:p>
          </p:txBody>
        </p:sp>
      </p:grpSp>
      <p:pic>
        <p:nvPicPr>
          <p:cNvPr id="7" name="圖片 6">
            <a:extLst>
              <a:ext uri="{FF2B5EF4-FFF2-40B4-BE49-F238E27FC236}">
                <a16:creationId xmlns:a16="http://schemas.microsoft.com/office/drawing/2014/main" id="{4BB83B57-ECF7-A93F-F81A-3C1E86D51D11}"/>
              </a:ext>
            </a:extLst>
          </p:cNvPr>
          <p:cNvPicPr>
            <a:picLocks noChangeAspect="1"/>
          </p:cNvPicPr>
          <p:nvPr/>
        </p:nvPicPr>
        <p:blipFill rotWithShape="1">
          <a:blip r:embed="rId3"/>
          <a:srcRect l="4278"/>
          <a:stretch/>
        </p:blipFill>
        <p:spPr>
          <a:xfrm>
            <a:off x="978795" y="1545444"/>
            <a:ext cx="4230721" cy="3188641"/>
          </a:xfrm>
          <a:prstGeom prst="rect">
            <a:avLst/>
          </a:prstGeom>
        </p:spPr>
      </p:pic>
      <p:sp>
        <p:nvSpPr>
          <p:cNvPr id="9" name="文字方塊 8">
            <a:extLst>
              <a:ext uri="{FF2B5EF4-FFF2-40B4-BE49-F238E27FC236}">
                <a16:creationId xmlns:a16="http://schemas.microsoft.com/office/drawing/2014/main" id="{C9845CBE-D41B-E989-1F8E-FFA82E6CED66}"/>
              </a:ext>
            </a:extLst>
          </p:cNvPr>
          <p:cNvSpPr txBox="1"/>
          <p:nvPr/>
        </p:nvSpPr>
        <p:spPr>
          <a:xfrm>
            <a:off x="978795" y="4888953"/>
            <a:ext cx="4751375" cy="1556645"/>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TW" altLang="en-US" sz="2200" dirty="0"/>
              <a:t>六次會議中的問題數量</a:t>
            </a:r>
            <a:endParaRPr lang="en-US" altLang="zh-TW" sz="2200" dirty="0"/>
          </a:p>
          <a:p>
            <a:pPr marL="457200" indent="-457200" algn="just">
              <a:lnSpc>
                <a:spcPct val="150000"/>
              </a:lnSpc>
              <a:buFont typeface="Arial" panose="020B0604020202020204" pitchFamily="34" charset="0"/>
              <a:buChar char="•"/>
            </a:pPr>
            <a:r>
              <a:rPr lang="zh-TW" altLang="en-US" sz="2200" dirty="0"/>
              <a:t>從第一次</a:t>
            </a:r>
            <a:r>
              <a:rPr lang="en-US" altLang="zh-TW" sz="2200" dirty="0"/>
              <a:t>13</a:t>
            </a:r>
            <a:r>
              <a:rPr lang="zh-TW" altLang="en-US" sz="2200" dirty="0"/>
              <a:t>個問題減少到最後一次會議的</a:t>
            </a:r>
            <a:r>
              <a:rPr lang="en-US" altLang="zh-TW" sz="2200" dirty="0"/>
              <a:t>6</a:t>
            </a:r>
            <a:r>
              <a:rPr lang="zh-TW" altLang="en-US" sz="2200" dirty="0"/>
              <a:t>個問題</a:t>
            </a:r>
            <a:endParaRPr lang="en-US" altLang="zh-TW" sz="2200" dirty="0"/>
          </a:p>
        </p:txBody>
      </p:sp>
      <p:pic>
        <p:nvPicPr>
          <p:cNvPr id="8" name="圖片 7">
            <a:extLst>
              <a:ext uri="{FF2B5EF4-FFF2-40B4-BE49-F238E27FC236}">
                <a16:creationId xmlns:a16="http://schemas.microsoft.com/office/drawing/2014/main" id="{4463D3F6-91E2-0CE5-66C3-DBE8706CDFD3}"/>
              </a:ext>
            </a:extLst>
          </p:cNvPr>
          <p:cNvPicPr>
            <a:picLocks noChangeAspect="1"/>
          </p:cNvPicPr>
          <p:nvPr/>
        </p:nvPicPr>
        <p:blipFill>
          <a:blip r:embed="rId4"/>
          <a:stretch>
            <a:fillRect/>
          </a:stretch>
        </p:blipFill>
        <p:spPr>
          <a:xfrm>
            <a:off x="7081996" y="1677297"/>
            <a:ext cx="4120671" cy="3056788"/>
          </a:xfrm>
          <a:prstGeom prst="rect">
            <a:avLst/>
          </a:prstGeom>
        </p:spPr>
      </p:pic>
      <p:sp>
        <p:nvSpPr>
          <p:cNvPr id="10" name="文字方塊 9">
            <a:extLst>
              <a:ext uri="{FF2B5EF4-FFF2-40B4-BE49-F238E27FC236}">
                <a16:creationId xmlns:a16="http://schemas.microsoft.com/office/drawing/2014/main" id="{591E5974-0182-C271-9541-27D939CB1B71}"/>
              </a:ext>
            </a:extLst>
          </p:cNvPr>
          <p:cNvSpPr txBox="1"/>
          <p:nvPr/>
        </p:nvSpPr>
        <p:spPr>
          <a:xfrm>
            <a:off x="6607593" y="4965943"/>
            <a:ext cx="5248660" cy="1048813"/>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TW" altLang="en-US" sz="2200" dirty="0"/>
              <a:t>第一次會議理解水平</a:t>
            </a:r>
            <a:r>
              <a:rPr lang="en-US" altLang="zh-TW" sz="2200" dirty="0"/>
              <a:t>5.97</a:t>
            </a:r>
            <a:r>
              <a:rPr lang="zh-TW" altLang="en-US" sz="2200" dirty="0"/>
              <a:t>分</a:t>
            </a:r>
            <a:r>
              <a:rPr lang="en-US" altLang="zh-TW" sz="2200" dirty="0"/>
              <a:t>(SD=2.22)</a:t>
            </a:r>
          </a:p>
          <a:p>
            <a:pPr marL="457200" indent="-457200" algn="just">
              <a:lnSpc>
                <a:spcPct val="150000"/>
              </a:lnSpc>
              <a:buFont typeface="Arial" panose="020B0604020202020204" pitchFamily="34" charset="0"/>
              <a:buChar char="•"/>
            </a:pPr>
            <a:r>
              <a:rPr lang="zh-TW" altLang="en-US" sz="2200" dirty="0"/>
              <a:t>第六次會議理解水平</a:t>
            </a:r>
            <a:r>
              <a:rPr lang="en-US" altLang="zh-TW" sz="2200" dirty="0"/>
              <a:t>8.42</a:t>
            </a:r>
            <a:r>
              <a:rPr lang="zh-TW" altLang="en-US" sz="2200" dirty="0"/>
              <a:t>分</a:t>
            </a:r>
            <a:r>
              <a:rPr lang="en-US" altLang="zh-TW" sz="2200" dirty="0"/>
              <a:t>(SD=0.90)</a:t>
            </a:r>
          </a:p>
        </p:txBody>
      </p:sp>
      <p:sp>
        <p:nvSpPr>
          <p:cNvPr id="11" name="文字方塊 10">
            <a:extLst>
              <a:ext uri="{FF2B5EF4-FFF2-40B4-BE49-F238E27FC236}">
                <a16:creationId xmlns:a16="http://schemas.microsoft.com/office/drawing/2014/main" id="{9986F1E2-7CD2-A3D8-DD2F-7421E7B58273}"/>
              </a:ext>
            </a:extLst>
          </p:cNvPr>
          <p:cNvSpPr txBox="1"/>
          <p:nvPr/>
        </p:nvSpPr>
        <p:spPr>
          <a:xfrm>
            <a:off x="7125990" y="928910"/>
            <a:ext cx="1415772" cy="461665"/>
          </a:xfrm>
          <a:prstGeom prst="rect">
            <a:avLst/>
          </a:prstGeom>
          <a:noFill/>
        </p:spPr>
        <p:txBody>
          <a:bodyPr wrap="none" rtlCol="0">
            <a:spAutoFit/>
          </a:bodyPr>
          <a:lstStyle/>
          <a:p>
            <a:r>
              <a:rPr lang="zh-TW" altLang="en-US" sz="2400" b="1" dirty="0"/>
              <a:t>團隊評估</a:t>
            </a:r>
          </a:p>
        </p:txBody>
      </p:sp>
    </p:spTree>
    <p:extLst>
      <p:ext uri="{BB962C8B-B14F-4D97-AF65-F5344CB8AC3E}">
        <p14:creationId xmlns:p14="http://schemas.microsoft.com/office/powerpoint/2010/main" val="270832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2" name="群組 1">
            <a:extLst>
              <a:ext uri="{FF2B5EF4-FFF2-40B4-BE49-F238E27FC236}">
                <a16:creationId xmlns:a16="http://schemas.microsoft.com/office/drawing/2014/main" id="{91DD9CFB-414F-5636-0C85-E052D65B75D4}"/>
              </a:ext>
            </a:extLst>
          </p:cNvPr>
          <p:cNvGrpSpPr/>
          <p:nvPr/>
        </p:nvGrpSpPr>
        <p:grpSpPr>
          <a:xfrm>
            <a:off x="2430535" y="928911"/>
            <a:ext cx="4415742" cy="461665"/>
            <a:chOff x="2430535" y="928911"/>
            <a:chExt cx="2787852" cy="461665"/>
          </a:xfrm>
        </p:grpSpPr>
        <p:sp>
          <p:nvSpPr>
            <p:cNvPr id="3" name="矩形: 圓角 2">
              <a:extLst>
                <a:ext uri="{FF2B5EF4-FFF2-40B4-BE49-F238E27FC236}">
                  <a16:creationId xmlns:a16="http://schemas.microsoft.com/office/drawing/2014/main" id="{E9AFD21D-9113-37C0-3C20-0138337A697B}"/>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D20BA9FC-78BF-F4F4-0D16-112E9E02EC6C}"/>
                </a:ext>
              </a:extLst>
            </p:cNvPr>
            <p:cNvSpPr txBox="1"/>
            <p:nvPr/>
          </p:nvSpPr>
          <p:spPr>
            <a:xfrm>
              <a:off x="2607130" y="928911"/>
              <a:ext cx="2515137" cy="461665"/>
            </a:xfrm>
            <a:prstGeom prst="rect">
              <a:avLst/>
            </a:prstGeom>
            <a:noFill/>
          </p:spPr>
          <p:txBody>
            <a:bodyPr wrap="none" rtlCol="0">
              <a:spAutoFit/>
            </a:bodyPr>
            <a:lstStyle/>
            <a:p>
              <a:r>
                <a:rPr lang="zh-TW" altLang="en-US" sz="2400" b="1" dirty="0"/>
                <a:t>階段三</a:t>
              </a:r>
              <a:r>
                <a:rPr lang="zh-TW" altLang="en-US" sz="2400" dirty="0"/>
                <a:t> 評估和改進</a:t>
              </a:r>
              <a:r>
                <a:rPr lang="en-US" altLang="zh-TW" sz="2400" dirty="0"/>
                <a:t>HMI</a:t>
              </a:r>
              <a:r>
                <a:rPr lang="zh-TW" altLang="en-US" sz="2400" dirty="0"/>
                <a:t>設計</a:t>
              </a:r>
            </a:p>
          </p:txBody>
        </p:sp>
      </p:grpSp>
      <p:sp>
        <p:nvSpPr>
          <p:cNvPr id="6" name="文字方塊 5">
            <a:extLst>
              <a:ext uri="{FF2B5EF4-FFF2-40B4-BE49-F238E27FC236}">
                <a16:creationId xmlns:a16="http://schemas.microsoft.com/office/drawing/2014/main" id="{F166D7F4-EF45-E2D1-DB37-440246EF9A7F}"/>
              </a:ext>
            </a:extLst>
          </p:cNvPr>
          <p:cNvSpPr txBox="1"/>
          <p:nvPr/>
        </p:nvSpPr>
        <p:spPr>
          <a:xfrm>
            <a:off x="7125990" y="928910"/>
            <a:ext cx="2355762" cy="461665"/>
          </a:xfrm>
          <a:prstGeom prst="rect">
            <a:avLst/>
          </a:prstGeom>
          <a:noFill/>
        </p:spPr>
        <p:txBody>
          <a:bodyPr wrap="square" rtlCol="0">
            <a:spAutoFit/>
          </a:bodyPr>
          <a:lstStyle/>
          <a:p>
            <a:r>
              <a:rPr lang="zh-TW" altLang="en-US" sz="2400" b="1" dirty="0"/>
              <a:t>受測者問卷</a:t>
            </a:r>
          </a:p>
        </p:txBody>
      </p:sp>
      <p:sp>
        <p:nvSpPr>
          <p:cNvPr id="7" name="文字方塊 6">
            <a:extLst>
              <a:ext uri="{FF2B5EF4-FFF2-40B4-BE49-F238E27FC236}">
                <a16:creationId xmlns:a16="http://schemas.microsoft.com/office/drawing/2014/main" id="{9DEA27EA-8D5A-0AFC-0572-9F7CC4A4AB39}"/>
              </a:ext>
            </a:extLst>
          </p:cNvPr>
          <p:cNvSpPr txBox="1"/>
          <p:nvPr/>
        </p:nvSpPr>
        <p:spPr>
          <a:xfrm>
            <a:off x="515675" y="1550386"/>
            <a:ext cx="6610316" cy="104881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altLang="zh-TW" sz="2200" b="1" dirty="0"/>
              <a:t>ITC-SOPI</a:t>
            </a:r>
            <a:r>
              <a:rPr lang="zh-TW" altLang="en-US" sz="2200" b="1" dirty="0"/>
              <a:t> 量表 </a:t>
            </a:r>
            <a:r>
              <a:rPr lang="en-US" altLang="zh-TW" sz="2200" b="1" dirty="0"/>
              <a:t>:</a:t>
            </a:r>
            <a:r>
              <a:rPr lang="zh-TW" altLang="en-US" sz="2200" b="1" dirty="0"/>
              <a:t> 平均分數為</a:t>
            </a:r>
            <a:r>
              <a:rPr lang="en-US" altLang="zh-TW" sz="2200" b="1" dirty="0"/>
              <a:t>3.57</a:t>
            </a:r>
            <a:r>
              <a:rPr lang="zh-TW" altLang="en-US" sz="2200" b="1" dirty="0"/>
              <a:t>分</a:t>
            </a:r>
            <a:r>
              <a:rPr lang="en-US" altLang="zh-TW" sz="2200" b="1" dirty="0"/>
              <a:t>(SD=0.77)</a:t>
            </a:r>
          </a:p>
          <a:p>
            <a:pPr marL="342900" indent="-342900" algn="just">
              <a:lnSpc>
                <a:spcPct val="150000"/>
              </a:lnSpc>
              <a:buFont typeface="Arial" panose="020B0604020202020204" pitchFamily="34" charset="0"/>
              <a:buChar char="•"/>
            </a:pPr>
            <a:r>
              <a:rPr lang="zh-TW" altLang="en-US" sz="2200" b="1" dirty="0"/>
              <a:t>負面影響量表 </a:t>
            </a:r>
            <a:r>
              <a:rPr lang="en-US" altLang="zh-TW" sz="2200" b="1" dirty="0"/>
              <a:t>:</a:t>
            </a:r>
            <a:r>
              <a:rPr lang="zh-TW" altLang="en-US" sz="2200" b="1" dirty="0"/>
              <a:t> 平均分數為</a:t>
            </a:r>
            <a:r>
              <a:rPr lang="en-US" altLang="zh-TW" sz="2200" b="1" dirty="0"/>
              <a:t>1.74</a:t>
            </a:r>
            <a:r>
              <a:rPr lang="zh-TW" altLang="en-US" sz="2200" b="1" dirty="0"/>
              <a:t>分 </a:t>
            </a:r>
            <a:r>
              <a:rPr lang="en-US" altLang="zh-TW" sz="2200" b="1" dirty="0"/>
              <a:t>(SD=0.65)</a:t>
            </a:r>
          </a:p>
        </p:txBody>
      </p:sp>
      <p:grpSp>
        <p:nvGrpSpPr>
          <p:cNvPr id="20" name="群組 19">
            <a:extLst>
              <a:ext uri="{FF2B5EF4-FFF2-40B4-BE49-F238E27FC236}">
                <a16:creationId xmlns:a16="http://schemas.microsoft.com/office/drawing/2014/main" id="{F7A06423-3C42-3592-4FC1-D5EC4946176F}"/>
              </a:ext>
            </a:extLst>
          </p:cNvPr>
          <p:cNvGrpSpPr/>
          <p:nvPr/>
        </p:nvGrpSpPr>
        <p:grpSpPr>
          <a:xfrm>
            <a:off x="515675" y="2683481"/>
            <a:ext cx="10601099" cy="585056"/>
            <a:chOff x="515675" y="2917941"/>
            <a:chExt cx="10601099" cy="585056"/>
          </a:xfrm>
        </p:grpSpPr>
        <p:sp>
          <p:nvSpPr>
            <p:cNvPr id="9" name="箭號: 向右 8">
              <a:extLst>
                <a:ext uri="{FF2B5EF4-FFF2-40B4-BE49-F238E27FC236}">
                  <a16:creationId xmlns:a16="http://schemas.microsoft.com/office/drawing/2014/main" id="{2D52345C-22BA-32DF-44AD-D3A854468690}"/>
                </a:ext>
              </a:extLst>
            </p:cNvPr>
            <p:cNvSpPr/>
            <p:nvPr/>
          </p:nvSpPr>
          <p:spPr>
            <a:xfrm>
              <a:off x="515675" y="3018365"/>
              <a:ext cx="624657"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2CC2C1E4-CBD1-36FE-D389-893969E44808}"/>
                </a:ext>
              </a:extLst>
            </p:cNvPr>
            <p:cNvSpPr txBox="1"/>
            <p:nvPr/>
          </p:nvSpPr>
          <p:spPr>
            <a:xfrm>
              <a:off x="1237414" y="2917941"/>
              <a:ext cx="9879360" cy="540982"/>
            </a:xfrm>
            <a:prstGeom prst="rect">
              <a:avLst/>
            </a:prstGeom>
            <a:noFill/>
          </p:spPr>
          <p:txBody>
            <a:bodyPr wrap="square" rtlCol="0">
              <a:spAutoFit/>
            </a:bodyPr>
            <a:lstStyle/>
            <a:p>
              <a:pPr algn="just">
                <a:lnSpc>
                  <a:spcPct val="150000"/>
                </a:lnSpc>
              </a:pPr>
              <a:r>
                <a:rPr lang="zh-TW" altLang="en-US" sz="2200" dirty="0"/>
                <a:t>這與之前在</a:t>
              </a:r>
              <a:r>
                <a:rPr lang="en-US" altLang="zh-TW" sz="2200" dirty="0"/>
                <a:t>VR</a:t>
              </a:r>
              <a:r>
                <a:rPr lang="zh-TW" altLang="en-US" sz="2200" dirty="0"/>
                <a:t>的研究結果相似</a:t>
              </a:r>
              <a:r>
                <a:rPr lang="nb-NO" altLang="zh-TW" sz="2200" dirty="0"/>
                <a:t> (Tjon et al., 2019)</a:t>
              </a:r>
              <a:r>
                <a:rPr lang="zh-TW" altLang="en-US" sz="2200" dirty="0"/>
                <a:t>，不會影起強烈的負面影響</a:t>
              </a:r>
              <a:endParaRPr lang="en-US" altLang="zh-TW" sz="2200" dirty="0"/>
            </a:p>
          </p:txBody>
        </p:sp>
      </p:grpSp>
      <p:grpSp>
        <p:nvGrpSpPr>
          <p:cNvPr id="18" name="群組 17">
            <a:extLst>
              <a:ext uri="{FF2B5EF4-FFF2-40B4-BE49-F238E27FC236}">
                <a16:creationId xmlns:a16="http://schemas.microsoft.com/office/drawing/2014/main" id="{CD635DAD-5CFD-F052-D98D-4070E6DC9A54}"/>
              </a:ext>
            </a:extLst>
          </p:cNvPr>
          <p:cNvGrpSpPr/>
          <p:nvPr/>
        </p:nvGrpSpPr>
        <p:grpSpPr>
          <a:xfrm>
            <a:off x="515675" y="3461482"/>
            <a:ext cx="8659561" cy="1048813"/>
            <a:chOff x="515675" y="3649050"/>
            <a:chExt cx="8659561" cy="1048813"/>
          </a:xfrm>
        </p:grpSpPr>
        <p:sp>
          <p:nvSpPr>
            <p:cNvPr id="8" name="文字方塊 7">
              <a:extLst>
                <a:ext uri="{FF2B5EF4-FFF2-40B4-BE49-F238E27FC236}">
                  <a16:creationId xmlns:a16="http://schemas.microsoft.com/office/drawing/2014/main" id="{E9052E83-D546-F184-B93D-6CB74501C518}"/>
                </a:ext>
              </a:extLst>
            </p:cNvPr>
            <p:cNvSpPr txBox="1"/>
            <p:nvPr/>
          </p:nvSpPr>
          <p:spPr>
            <a:xfrm>
              <a:off x="515675" y="3870823"/>
              <a:ext cx="2755063" cy="5409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200" b="1" dirty="0"/>
                <a:t>系統可用性量表 </a:t>
              </a:r>
              <a:r>
                <a:rPr lang="en-US" altLang="zh-TW" sz="2200" b="1" dirty="0"/>
                <a:t>:</a:t>
              </a:r>
            </a:p>
          </p:txBody>
        </p:sp>
        <p:sp>
          <p:nvSpPr>
            <p:cNvPr id="14" name="文字方塊 13">
              <a:extLst>
                <a:ext uri="{FF2B5EF4-FFF2-40B4-BE49-F238E27FC236}">
                  <a16:creationId xmlns:a16="http://schemas.microsoft.com/office/drawing/2014/main" id="{375B41F7-687A-51CC-6D6D-2046B4A84C15}"/>
                </a:ext>
              </a:extLst>
            </p:cNvPr>
            <p:cNvSpPr txBox="1"/>
            <p:nvPr/>
          </p:nvSpPr>
          <p:spPr>
            <a:xfrm>
              <a:off x="3270738" y="3649050"/>
              <a:ext cx="5904498" cy="1048813"/>
            </a:xfrm>
            <a:prstGeom prst="rect">
              <a:avLst/>
            </a:prstGeom>
            <a:noFill/>
          </p:spPr>
          <p:txBody>
            <a:bodyPr wrap="square">
              <a:spAutoFit/>
            </a:bodyPr>
            <a:lstStyle/>
            <a:p>
              <a:pPr>
                <a:lnSpc>
                  <a:spcPct val="150000"/>
                </a:lnSpc>
              </a:pPr>
              <a:r>
                <a:rPr lang="zh-TW" altLang="en-US" sz="2200" b="1" dirty="0"/>
                <a:t>第一次會議 </a:t>
              </a:r>
              <a:r>
                <a:rPr lang="en-US" altLang="zh-TW" sz="2200" b="1" dirty="0"/>
                <a:t>:</a:t>
              </a:r>
              <a:r>
                <a:rPr lang="zh-TW" altLang="en-US" sz="2200" b="1" dirty="0"/>
                <a:t> 平均分數為</a:t>
              </a:r>
              <a:r>
                <a:rPr lang="en-US" altLang="zh-TW" sz="2200" b="1" dirty="0"/>
                <a:t>66.67</a:t>
              </a:r>
              <a:r>
                <a:rPr lang="zh-TW" altLang="en-US" sz="2200" b="1" dirty="0"/>
                <a:t>分 </a:t>
              </a:r>
              <a:r>
                <a:rPr lang="en-US" altLang="zh-TW" sz="2200" b="1" dirty="0"/>
                <a:t>(SD=3.82)</a:t>
              </a:r>
            </a:p>
            <a:p>
              <a:pPr>
                <a:lnSpc>
                  <a:spcPct val="150000"/>
                </a:lnSpc>
              </a:pPr>
              <a:r>
                <a:rPr lang="zh-TW" altLang="en-US" sz="2200" b="1" dirty="0"/>
                <a:t>第六次會議 </a:t>
              </a:r>
              <a:r>
                <a:rPr lang="en-US" altLang="zh-TW" sz="2200" b="1" dirty="0"/>
                <a:t>:</a:t>
              </a:r>
              <a:r>
                <a:rPr lang="zh-TW" altLang="en-US" sz="2200" b="1" dirty="0"/>
                <a:t> 平均分數為</a:t>
              </a:r>
              <a:r>
                <a:rPr lang="en-US" altLang="zh-TW" sz="2200" b="1" dirty="0"/>
                <a:t>78.33</a:t>
              </a:r>
              <a:r>
                <a:rPr lang="zh-TW" altLang="en-US" sz="2200" b="1" dirty="0"/>
                <a:t>分 </a:t>
              </a:r>
              <a:r>
                <a:rPr lang="en-US" altLang="zh-TW" sz="2200" b="1" dirty="0"/>
                <a:t>(SD=18.93)</a:t>
              </a:r>
              <a:endParaRPr lang="zh-TW" altLang="en-US" sz="2200" b="1" dirty="0"/>
            </a:p>
          </p:txBody>
        </p:sp>
      </p:grpSp>
      <p:grpSp>
        <p:nvGrpSpPr>
          <p:cNvPr id="19" name="群組 18">
            <a:extLst>
              <a:ext uri="{FF2B5EF4-FFF2-40B4-BE49-F238E27FC236}">
                <a16:creationId xmlns:a16="http://schemas.microsoft.com/office/drawing/2014/main" id="{D5CA942C-8119-B0BE-234E-088300E921E3}"/>
              </a:ext>
            </a:extLst>
          </p:cNvPr>
          <p:cNvGrpSpPr/>
          <p:nvPr/>
        </p:nvGrpSpPr>
        <p:grpSpPr>
          <a:xfrm>
            <a:off x="515675" y="4669768"/>
            <a:ext cx="8659561" cy="1048813"/>
            <a:chOff x="515675" y="4857336"/>
            <a:chExt cx="8659561" cy="1048813"/>
          </a:xfrm>
        </p:grpSpPr>
        <p:sp>
          <p:nvSpPr>
            <p:cNvPr id="11" name="文字方塊 10">
              <a:extLst>
                <a:ext uri="{FF2B5EF4-FFF2-40B4-BE49-F238E27FC236}">
                  <a16:creationId xmlns:a16="http://schemas.microsoft.com/office/drawing/2014/main" id="{1B9D6A4C-AC99-2309-E97E-45308B150CF2}"/>
                </a:ext>
              </a:extLst>
            </p:cNvPr>
            <p:cNvSpPr txBox="1"/>
            <p:nvPr/>
          </p:nvSpPr>
          <p:spPr>
            <a:xfrm>
              <a:off x="515675" y="5062826"/>
              <a:ext cx="2755063" cy="5409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TW" sz="2200" b="1" dirty="0"/>
                <a:t>NASA-TLX</a:t>
              </a:r>
              <a:r>
                <a:rPr lang="zh-TW" altLang="en-US" sz="2200" b="1" dirty="0"/>
                <a:t> 量表 </a:t>
              </a:r>
              <a:r>
                <a:rPr lang="en-US" altLang="zh-TW" sz="2200" b="1" dirty="0"/>
                <a:t>:</a:t>
              </a:r>
            </a:p>
          </p:txBody>
        </p:sp>
        <p:sp>
          <p:nvSpPr>
            <p:cNvPr id="15" name="文字方塊 14">
              <a:extLst>
                <a:ext uri="{FF2B5EF4-FFF2-40B4-BE49-F238E27FC236}">
                  <a16:creationId xmlns:a16="http://schemas.microsoft.com/office/drawing/2014/main" id="{D01CD382-E269-7C4F-ACF9-88CEE5634B85}"/>
                </a:ext>
              </a:extLst>
            </p:cNvPr>
            <p:cNvSpPr txBox="1"/>
            <p:nvPr/>
          </p:nvSpPr>
          <p:spPr>
            <a:xfrm>
              <a:off x="3270738" y="4857336"/>
              <a:ext cx="5904498" cy="1048813"/>
            </a:xfrm>
            <a:prstGeom prst="rect">
              <a:avLst/>
            </a:prstGeom>
            <a:noFill/>
          </p:spPr>
          <p:txBody>
            <a:bodyPr wrap="square">
              <a:spAutoFit/>
            </a:bodyPr>
            <a:lstStyle/>
            <a:p>
              <a:pPr>
                <a:lnSpc>
                  <a:spcPct val="150000"/>
                </a:lnSpc>
              </a:pPr>
              <a:r>
                <a:rPr lang="zh-TW" altLang="en-US" sz="2200" b="1" dirty="0"/>
                <a:t>第一次會議 </a:t>
              </a:r>
              <a:r>
                <a:rPr lang="en-US" altLang="zh-TW" sz="2200" b="1" dirty="0"/>
                <a:t>:</a:t>
              </a:r>
              <a:r>
                <a:rPr lang="zh-TW" altLang="en-US" sz="2200" b="1" dirty="0"/>
                <a:t> 平均分數為</a:t>
              </a:r>
              <a:r>
                <a:rPr lang="en-US" altLang="zh-TW" sz="2200" b="1" dirty="0"/>
                <a:t>17.08</a:t>
              </a:r>
              <a:r>
                <a:rPr lang="zh-TW" altLang="en-US" sz="2200" b="1" dirty="0"/>
                <a:t>分 </a:t>
              </a:r>
              <a:r>
                <a:rPr lang="en-US" altLang="zh-TW" sz="2200" b="1" dirty="0"/>
                <a:t>(SD=13.37)</a:t>
              </a:r>
            </a:p>
            <a:p>
              <a:pPr>
                <a:lnSpc>
                  <a:spcPct val="150000"/>
                </a:lnSpc>
              </a:pPr>
              <a:r>
                <a:rPr lang="zh-TW" altLang="en-US" sz="2200" b="1" dirty="0"/>
                <a:t>第六次會議 </a:t>
              </a:r>
              <a:r>
                <a:rPr lang="en-US" altLang="zh-TW" sz="2200" b="1" dirty="0"/>
                <a:t>:</a:t>
              </a:r>
              <a:r>
                <a:rPr lang="zh-TW" altLang="en-US" sz="2200" b="1" dirty="0"/>
                <a:t> 平均分數為</a:t>
              </a:r>
              <a:r>
                <a:rPr lang="en-US" altLang="zh-TW" sz="2200" b="1" dirty="0"/>
                <a:t>18.33</a:t>
              </a:r>
              <a:r>
                <a:rPr lang="zh-TW" altLang="en-US" sz="2200" b="1" dirty="0"/>
                <a:t>分 </a:t>
              </a:r>
              <a:r>
                <a:rPr lang="en-US" altLang="zh-TW" sz="2200" b="1" dirty="0"/>
                <a:t>(SD=11.88)</a:t>
              </a:r>
              <a:endParaRPr lang="zh-TW" altLang="en-US" sz="2200" b="1" dirty="0"/>
            </a:p>
          </p:txBody>
        </p:sp>
      </p:grpSp>
      <p:grpSp>
        <p:nvGrpSpPr>
          <p:cNvPr id="21" name="群組 20">
            <a:extLst>
              <a:ext uri="{FF2B5EF4-FFF2-40B4-BE49-F238E27FC236}">
                <a16:creationId xmlns:a16="http://schemas.microsoft.com/office/drawing/2014/main" id="{234D2497-3DE5-2754-7383-70E7B4C47266}"/>
              </a:ext>
            </a:extLst>
          </p:cNvPr>
          <p:cNvGrpSpPr/>
          <p:nvPr/>
        </p:nvGrpSpPr>
        <p:grpSpPr>
          <a:xfrm>
            <a:off x="515675" y="5741521"/>
            <a:ext cx="10601099" cy="585056"/>
            <a:chOff x="515675" y="5929089"/>
            <a:chExt cx="10601099" cy="585056"/>
          </a:xfrm>
        </p:grpSpPr>
        <p:sp>
          <p:nvSpPr>
            <p:cNvPr id="16" name="箭號: 向右 15">
              <a:extLst>
                <a:ext uri="{FF2B5EF4-FFF2-40B4-BE49-F238E27FC236}">
                  <a16:creationId xmlns:a16="http://schemas.microsoft.com/office/drawing/2014/main" id="{AF945524-48CF-FD4A-378C-78F9FFC9C4A4}"/>
                </a:ext>
              </a:extLst>
            </p:cNvPr>
            <p:cNvSpPr/>
            <p:nvPr/>
          </p:nvSpPr>
          <p:spPr>
            <a:xfrm>
              <a:off x="515675" y="6029513"/>
              <a:ext cx="624657"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F55BA3A5-4557-6B76-818A-E3117BA9653D}"/>
                </a:ext>
              </a:extLst>
            </p:cNvPr>
            <p:cNvSpPr txBox="1"/>
            <p:nvPr/>
          </p:nvSpPr>
          <p:spPr>
            <a:xfrm>
              <a:off x="1237414" y="5929089"/>
              <a:ext cx="9879360" cy="540982"/>
            </a:xfrm>
            <a:prstGeom prst="rect">
              <a:avLst/>
            </a:prstGeom>
            <a:noFill/>
          </p:spPr>
          <p:txBody>
            <a:bodyPr wrap="square" rtlCol="0">
              <a:spAutoFit/>
            </a:bodyPr>
            <a:lstStyle/>
            <a:p>
              <a:pPr algn="just">
                <a:lnSpc>
                  <a:spcPct val="150000"/>
                </a:lnSpc>
              </a:pPr>
              <a:r>
                <a:rPr lang="zh-TW" altLang="en-US" sz="2200" dirty="0"/>
                <a:t>分數輕微的增加可能沒意義，表明兩次會議中的任務負載相對較低</a:t>
              </a:r>
              <a:endParaRPr lang="en-US" altLang="zh-TW" sz="2200" dirty="0"/>
            </a:p>
          </p:txBody>
        </p:sp>
      </p:grpSp>
    </p:spTree>
    <p:extLst>
      <p:ext uri="{BB962C8B-B14F-4D97-AF65-F5344CB8AC3E}">
        <p14:creationId xmlns:p14="http://schemas.microsoft.com/office/powerpoint/2010/main" val="367460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2" name="群組 1">
            <a:extLst>
              <a:ext uri="{FF2B5EF4-FFF2-40B4-BE49-F238E27FC236}">
                <a16:creationId xmlns:a16="http://schemas.microsoft.com/office/drawing/2014/main" id="{91DD9CFB-414F-5636-0C85-E052D65B75D4}"/>
              </a:ext>
            </a:extLst>
          </p:cNvPr>
          <p:cNvGrpSpPr/>
          <p:nvPr/>
        </p:nvGrpSpPr>
        <p:grpSpPr>
          <a:xfrm>
            <a:off x="2430535" y="928911"/>
            <a:ext cx="4415742" cy="461665"/>
            <a:chOff x="2430535" y="928911"/>
            <a:chExt cx="2787852" cy="461665"/>
          </a:xfrm>
        </p:grpSpPr>
        <p:sp>
          <p:nvSpPr>
            <p:cNvPr id="3" name="矩形: 圓角 2">
              <a:extLst>
                <a:ext uri="{FF2B5EF4-FFF2-40B4-BE49-F238E27FC236}">
                  <a16:creationId xmlns:a16="http://schemas.microsoft.com/office/drawing/2014/main" id="{E9AFD21D-9113-37C0-3C20-0138337A697B}"/>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D20BA9FC-78BF-F4F4-0D16-112E9E02EC6C}"/>
                </a:ext>
              </a:extLst>
            </p:cNvPr>
            <p:cNvSpPr txBox="1"/>
            <p:nvPr/>
          </p:nvSpPr>
          <p:spPr>
            <a:xfrm>
              <a:off x="2607130" y="928911"/>
              <a:ext cx="2515137" cy="461665"/>
            </a:xfrm>
            <a:prstGeom prst="rect">
              <a:avLst/>
            </a:prstGeom>
            <a:noFill/>
          </p:spPr>
          <p:txBody>
            <a:bodyPr wrap="none" rtlCol="0">
              <a:spAutoFit/>
            </a:bodyPr>
            <a:lstStyle/>
            <a:p>
              <a:r>
                <a:rPr lang="zh-TW" altLang="en-US" sz="2400" b="1" dirty="0"/>
                <a:t>階段三</a:t>
              </a:r>
              <a:r>
                <a:rPr lang="zh-TW" altLang="en-US" sz="2400" dirty="0"/>
                <a:t> 評估和改進</a:t>
              </a:r>
              <a:r>
                <a:rPr lang="en-US" altLang="zh-TW" sz="2400" dirty="0"/>
                <a:t>HMI</a:t>
              </a:r>
              <a:r>
                <a:rPr lang="zh-TW" altLang="en-US" sz="2400" dirty="0"/>
                <a:t>設計</a:t>
              </a:r>
            </a:p>
          </p:txBody>
        </p:sp>
      </p:grpSp>
      <p:sp>
        <p:nvSpPr>
          <p:cNvPr id="6" name="文字方塊 5">
            <a:extLst>
              <a:ext uri="{FF2B5EF4-FFF2-40B4-BE49-F238E27FC236}">
                <a16:creationId xmlns:a16="http://schemas.microsoft.com/office/drawing/2014/main" id="{BFA47BC4-834C-7918-03D5-9E5B9E983687}"/>
              </a:ext>
            </a:extLst>
          </p:cNvPr>
          <p:cNvSpPr txBox="1"/>
          <p:nvPr/>
        </p:nvSpPr>
        <p:spPr>
          <a:xfrm>
            <a:off x="7125989" y="928910"/>
            <a:ext cx="4706088" cy="461665"/>
          </a:xfrm>
          <a:prstGeom prst="rect">
            <a:avLst/>
          </a:prstGeom>
          <a:noFill/>
        </p:spPr>
        <p:txBody>
          <a:bodyPr wrap="square" rtlCol="0">
            <a:spAutoFit/>
          </a:bodyPr>
          <a:lstStyle/>
          <a:p>
            <a:r>
              <a:rPr lang="zh-TW" altLang="en-US" sz="2400" b="1" dirty="0"/>
              <a:t>已實施的解決方案</a:t>
            </a:r>
          </a:p>
        </p:txBody>
      </p:sp>
      <p:sp>
        <p:nvSpPr>
          <p:cNvPr id="7" name="文字方塊 6">
            <a:extLst>
              <a:ext uri="{FF2B5EF4-FFF2-40B4-BE49-F238E27FC236}">
                <a16:creationId xmlns:a16="http://schemas.microsoft.com/office/drawing/2014/main" id="{8A8CD845-33CE-1E55-6412-41B0821B377E}"/>
              </a:ext>
            </a:extLst>
          </p:cNvPr>
          <p:cNvSpPr txBox="1"/>
          <p:nvPr/>
        </p:nvSpPr>
        <p:spPr>
          <a:xfrm>
            <a:off x="515675" y="1550386"/>
            <a:ext cx="10820540" cy="5111464"/>
          </a:xfrm>
          <a:prstGeom prst="rect">
            <a:avLst/>
          </a:prstGeom>
          <a:noFill/>
        </p:spPr>
        <p:txBody>
          <a:bodyPr wrap="square">
            <a:spAutoFit/>
          </a:bodyPr>
          <a:lstStyle/>
          <a:p>
            <a:pPr marL="457200" indent="-457200" algn="just">
              <a:lnSpc>
                <a:spcPct val="150000"/>
              </a:lnSpc>
              <a:buFont typeface="+mj-lt"/>
              <a:buAutoNum type="arabicPeriod"/>
            </a:pPr>
            <a:r>
              <a:rPr lang="zh-TW" altLang="en-US" sz="2200" dirty="0"/>
              <a:t>儀錶板上的</a:t>
            </a:r>
            <a:r>
              <a:rPr lang="en-US" altLang="zh-TW" sz="2200" dirty="0"/>
              <a:t>LED</a:t>
            </a:r>
            <a:r>
              <a:rPr lang="zh-TW" altLang="en-US" sz="2200" dirty="0"/>
              <a:t>燈條移除，因為受測者會對兩個</a:t>
            </a:r>
            <a:r>
              <a:rPr lang="en-US" altLang="zh-TW" sz="2200" dirty="0"/>
              <a:t>LED</a:t>
            </a:r>
            <a:r>
              <a:rPr lang="zh-TW" altLang="en-US" sz="2200" dirty="0"/>
              <a:t>燈條感到困惑，且無法理解他們之間有什麼關聯。</a:t>
            </a:r>
            <a:r>
              <a:rPr lang="en-US" altLang="zh-TW" sz="2200" dirty="0"/>
              <a:t>(</a:t>
            </a:r>
            <a:r>
              <a:rPr lang="zh-TW" altLang="en-US" sz="2200" dirty="0"/>
              <a:t>所以僅剩方向盤上的</a:t>
            </a:r>
            <a:r>
              <a:rPr lang="en-US" altLang="zh-TW" sz="2200" dirty="0"/>
              <a:t>LED</a:t>
            </a:r>
            <a:r>
              <a:rPr lang="zh-TW" altLang="en-US" sz="2200" dirty="0"/>
              <a:t>燈條</a:t>
            </a:r>
            <a:r>
              <a:rPr lang="en-US" altLang="zh-TW" sz="2200" dirty="0"/>
              <a:t>)</a:t>
            </a:r>
          </a:p>
          <a:p>
            <a:pPr marL="457200" indent="-457200" algn="just">
              <a:lnSpc>
                <a:spcPct val="150000"/>
              </a:lnSpc>
              <a:buFont typeface="+mj-lt"/>
              <a:buAutoNum type="arabicPeriod"/>
            </a:pPr>
            <a:r>
              <a:rPr lang="zh-TW" altLang="en-US" sz="2200" dirty="0"/>
              <a:t>在</a:t>
            </a:r>
            <a:r>
              <a:rPr lang="en-US" altLang="zh-TW" sz="2200" dirty="0"/>
              <a:t>M</a:t>
            </a:r>
            <a:r>
              <a:rPr lang="zh-TW" altLang="en-US" sz="2200" dirty="0"/>
              <a:t>模式</a:t>
            </a:r>
            <a:r>
              <a:rPr lang="en-US" altLang="zh-TW" sz="2200" dirty="0"/>
              <a:t>(</a:t>
            </a:r>
            <a:r>
              <a:rPr lang="zh-TW" altLang="en-US" sz="2200" dirty="0"/>
              <a:t>手動模式</a:t>
            </a:r>
            <a:r>
              <a:rPr lang="en-US" altLang="zh-TW" sz="2200" dirty="0"/>
              <a:t>)</a:t>
            </a:r>
            <a:r>
              <a:rPr lang="zh-TW" altLang="en-US" sz="2200" dirty="0"/>
              <a:t>下行駛時，方向盤上的</a:t>
            </a:r>
            <a:r>
              <a:rPr lang="en-US" altLang="zh-TW" sz="2200" dirty="0"/>
              <a:t>LED</a:t>
            </a:r>
            <a:r>
              <a:rPr lang="zh-TW" altLang="en-US" sz="2200" dirty="0"/>
              <a:t>燈條和標誌都已關閉，以更清楚表明沒有任何自動化系統處於活動狀態。所以在</a:t>
            </a:r>
            <a:r>
              <a:rPr lang="en-US" altLang="zh-TW" sz="2200" dirty="0" err="1"/>
              <a:t>TtS</a:t>
            </a:r>
            <a:r>
              <a:rPr lang="zh-TW" altLang="en-US" sz="2200" dirty="0"/>
              <a:t>模式</a:t>
            </a:r>
            <a:r>
              <a:rPr lang="en-US" altLang="zh-TW" sz="2200" dirty="0"/>
              <a:t>(</a:t>
            </a:r>
            <a:r>
              <a:rPr lang="zh-TW" altLang="en-US" sz="2200" dirty="0"/>
              <a:t>自動駕駛</a:t>
            </a:r>
            <a:r>
              <a:rPr lang="en-US" altLang="zh-TW" sz="2200" dirty="0"/>
              <a:t>)</a:t>
            </a:r>
            <a:r>
              <a:rPr lang="zh-TW" altLang="en-US" sz="2200" dirty="0"/>
              <a:t>就將</a:t>
            </a:r>
            <a:r>
              <a:rPr lang="en-US" altLang="zh-TW" sz="2200" dirty="0"/>
              <a:t>LED</a:t>
            </a:r>
            <a:r>
              <a:rPr lang="zh-TW" altLang="en-US" sz="2200" dirty="0"/>
              <a:t>燈條打開</a:t>
            </a:r>
            <a:endParaRPr lang="en-US" altLang="zh-TW" sz="2200" dirty="0"/>
          </a:p>
          <a:p>
            <a:pPr marL="457200" indent="-457200" algn="just">
              <a:lnSpc>
                <a:spcPct val="150000"/>
              </a:lnSpc>
              <a:buFont typeface="+mj-lt"/>
              <a:buAutoNum type="arabicPeriod"/>
            </a:pPr>
            <a:r>
              <a:rPr lang="en-US" altLang="zh-TW" sz="2200" dirty="0"/>
              <a:t>LED</a:t>
            </a:r>
            <a:r>
              <a:rPr lang="zh-TW" altLang="en-US" sz="2200" dirty="0"/>
              <a:t>燈條的光線變弱時，表示模式即將改變，同時播放輕柔的提示聲、計時器開始。為了避免忽視</a:t>
            </a:r>
            <a:r>
              <a:rPr lang="en-US" altLang="zh-TW" sz="2200" dirty="0"/>
              <a:t>LED</a:t>
            </a:r>
            <a:r>
              <a:rPr lang="zh-TW" altLang="en-US" sz="2200" dirty="0"/>
              <a:t>燈條的光線變弱，所以增強了計時器和</a:t>
            </a:r>
            <a:r>
              <a:rPr lang="en-US" altLang="zh-TW" sz="2200" dirty="0"/>
              <a:t>LED</a:t>
            </a:r>
            <a:r>
              <a:rPr lang="zh-TW" altLang="en-US" sz="2200" dirty="0"/>
              <a:t>條之間的關係</a:t>
            </a:r>
            <a:endParaRPr lang="en-US" altLang="zh-TW" sz="2200" dirty="0"/>
          </a:p>
          <a:p>
            <a:pPr marL="457200" indent="-457200" algn="just">
              <a:lnSpc>
                <a:spcPct val="150000"/>
              </a:lnSpc>
              <a:buFont typeface="+mj-lt"/>
              <a:buAutoNum type="arabicPeriod"/>
            </a:pPr>
            <a:r>
              <a:rPr lang="zh-TW" altLang="en-US" sz="2200" dirty="0"/>
              <a:t>調整模式圖標的大小，為這些圖標添加了輪廓，並在專用於訊息娛樂的螢幕上的圖標下增添了模式顏色的模式縮寫，以確保圖標得可見性</a:t>
            </a:r>
            <a:endParaRPr lang="en-US" altLang="zh-TW" sz="2200" dirty="0"/>
          </a:p>
          <a:p>
            <a:pPr marL="457200" indent="-457200" algn="just">
              <a:lnSpc>
                <a:spcPct val="150000"/>
              </a:lnSpc>
              <a:buFont typeface="+mj-lt"/>
              <a:buAutoNum type="arabicPeriod"/>
            </a:pPr>
            <a:r>
              <a:rPr lang="en-US" altLang="zh-TW" sz="2200" dirty="0"/>
              <a:t>ACC</a:t>
            </a:r>
            <a:r>
              <a:rPr lang="zh-TW" altLang="en-US" sz="2200" dirty="0"/>
              <a:t>和</a:t>
            </a:r>
            <a:r>
              <a:rPr lang="en-US" altLang="zh-TW" sz="2200" dirty="0"/>
              <a:t>LKA</a:t>
            </a:r>
            <a:r>
              <a:rPr lang="zh-TW" altLang="en-US" sz="2200" dirty="0"/>
              <a:t>的圖標僅有在</a:t>
            </a:r>
            <a:r>
              <a:rPr lang="en-US" altLang="zh-TW" sz="2200" dirty="0"/>
              <a:t>CM</a:t>
            </a:r>
            <a:r>
              <a:rPr lang="zh-TW" altLang="en-US" sz="2200" dirty="0"/>
              <a:t>模式下被打開，但在</a:t>
            </a:r>
            <a:r>
              <a:rPr lang="en-US" altLang="zh-TW" sz="2200" dirty="0"/>
              <a:t>SB</a:t>
            </a:r>
            <a:r>
              <a:rPr lang="zh-TW" altLang="en-US" sz="2200" dirty="0"/>
              <a:t>和</a:t>
            </a:r>
            <a:r>
              <a:rPr lang="en-US" altLang="zh-TW" sz="2200" dirty="0" err="1"/>
              <a:t>TtS</a:t>
            </a:r>
            <a:r>
              <a:rPr lang="zh-TW" altLang="en-US" sz="2200" dirty="0"/>
              <a:t>模式下被關閉。因此這些模式應該在</a:t>
            </a:r>
            <a:r>
              <a:rPr lang="en-US" altLang="zh-TW" sz="2200" dirty="0"/>
              <a:t>SB</a:t>
            </a:r>
            <a:r>
              <a:rPr lang="zh-TW" altLang="en-US" sz="2200" dirty="0"/>
              <a:t>和</a:t>
            </a:r>
            <a:r>
              <a:rPr lang="en-US" altLang="zh-TW" sz="2200" dirty="0" err="1"/>
              <a:t>TtS</a:t>
            </a:r>
            <a:r>
              <a:rPr lang="zh-TW" altLang="en-US" sz="2200" dirty="0"/>
              <a:t>模式下被打開，表明自動化技術正在被啟用</a:t>
            </a:r>
            <a:endParaRPr lang="en-US" altLang="zh-TW" sz="2200" dirty="0"/>
          </a:p>
        </p:txBody>
      </p:sp>
    </p:spTree>
    <p:extLst>
      <p:ext uri="{BB962C8B-B14F-4D97-AF65-F5344CB8AC3E}">
        <p14:creationId xmlns:p14="http://schemas.microsoft.com/office/powerpoint/2010/main" val="8878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2" name="文字方塊 1">
            <a:extLst>
              <a:ext uri="{FF2B5EF4-FFF2-40B4-BE49-F238E27FC236}">
                <a16:creationId xmlns:a16="http://schemas.microsoft.com/office/drawing/2014/main" id="{B522AFFC-F484-E281-5E0C-8A29A2F9A626}"/>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sp>
        <p:nvSpPr>
          <p:cNvPr id="6" name="文字方塊 5">
            <a:extLst>
              <a:ext uri="{FF2B5EF4-FFF2-40B4-BE49-F238E27FC236}">
                <a16:creationId xmlns:a16="http://schemas.microsoft.com/office/drawing/2014/main" id="{BE2B42A8-F296-D4AA-6D4E-C2FF47213812}"/>
              </a:ext>
            </a:extLst>
          </p:cNvPr>
          <p:cNvSpPr txBox="1"/>
          <p:nvPr/>
        </p:nvSpPr>
        <p:spPr>
          <a:xfrm>
            <a:off x="533760" y="1493225"/>
            <a:ext cx="11124481" cy="464979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200" b="0" dirty="0"/>
              <a:t>自動駕駛有助於提高交通安全。汽車工程師協會</a:t>
            </a:r>
            <a:r>
              <a:rPr lang="en-US" altLang="zh-TW" sz="2200" b="0" dirty="0"/>
              <a:t>(SAE)</a:t>
            </a:r>
            <a:r>
              <a:rPr lang="zh-TW" altLang="en-US" sz="2200" b="0" dirty="0"/>
              <a:t>從技術角度定義了六種自動化模式，從</a:t>
            </a:r>
            <a:r>
              <a:rPr lang="en-US" altLang="zh-TW" sz="2200" b="0" dirty="0"/>
              <a:t>SAE 0</a:t>
            </a:r>
            <a:r>
              <a:rPr lang="zh-TW" altLang="en-US" sz="2200" b="0" dirty="0"/>
              <a:t>到 </a:t>
            </a:r>
            <a:r>
              <a:rPr lang="en-US" altLang="zh-TW" sz="2200" dirty="0"/>
              <a:t>SAE</a:t>
            </a:r>
            <a:r>
              <a:rPr lang="zh-TW" altLang="en-US" sz="2200" dirty="0"/>
              <a:t> </a:t>
            </a:r>
            <a:r>
              <a:rPr lang="en-US" altLang="zh-TW" sz="2200" dirty="0"/>
              <a:t>5</a:t>
            </a:r>
            <a:r>
              <a:rPr lang="zh-TW" altLang="en-US" sz="2200" dirty="0"/>
              <a:t> ，其中</a:t>
            </a:r>
            <a:r>
              <a:rPr lang="en-US" altLang="zh-TW" sz="2200" dirty="0"/>
              <a:t>SAE 0</a:t>
            </a:r>
            <a:r>
              <a:rPr lang="zh-TW" altLang="en-US" sz="2200" dirty="0"/>
              <a:t>不涉及任何自動化技術，</a:t>
            </a:r>
            <a:r>
              <a:rPr lang="en-US" altLang="zh-TW" sz="2200" dirty="0"/>
              <a:t>SAE</a:t>
            </a:r>
            <a:r>
              <a:rPr lang="zh-TW" altLang="en-US" sz="2200" dirty="0"/>
              <a:t> </a:t>
            </a:r>
            <a:r>
              <a:rPr lang="en-US" altLang="zh-TW" sz="2200" dirty="0"/>
              <a:t>5 </a:t>
            </a:r>
            <a:r>
              <a:rPr lang="zh-TW" altLang="en-US" sz="2200" dirty="0"/>
              <a:t>則為完全自動化</a:t>
            </a:r>
            <a:endParaRPr lang="en-US" altLang="zh-TW" sz="2200" dirty="0"/>
          </a:p>
          <a:p>
            <a:pPr marL="342900" indent="-342900" algn="just">
              <a:lnSpc>
                <a:spcPct val="150000"/>
              </a:lnSpc>
              <a:buFont typeface="Arial" panose="020B0604020202020204" pitchFamily="34" charset="0"/>
              <a:buChar char="•"/>
            </a:pPr>
            <a:r>
              <a:rPr lang="zh-TW" altLang="en-US" sz="2200" b="0" dirty="0"/>
              <a:t>駕駛員的責任因自動化模式而異，這表示不同模式之間的轉換，以及不同責任之間的轉換，可能會在一段路程發生。級別的轉換包含自動化的使用與否、自動化的等級</a:t>
            </a:r>
            <a:r>
              <a:rPr lang="en-US" altLang="zh-TW" sz="2200" b="0" dirty="0"/>
              <a:t>…</a:t>
            </a:r>
            <a:r>
              <a:rPr lang="zh-TW" altLang="en-US" sz="2200" b="0" dirty="0"/>
              <a:t>等</a:t>
            </a:r>
            <a:endParaRPr lang="en-US" altLang="zh-TW" sz="2200" b="0" dirty="0"/>
          </a:p>
          <a:p>
            <a:pPr marL="342900" indent="-342900" algn="just">
              <a:lnSpc>
                <a:spcPct val="150000"/>
              </a:lnSpc>
              <a:buFont typeface="Arial" panose="020B0604020202020204" pitchFamily="34" charset="0"/>
              <a:buChar char="•"/>
            </a:pPr>
            <a:r>
              <a:rPr lang="zh-TW" altLang="en-US" sz="2200" b="0" dirty="0"/>
              <a:t>駕駛員在自動化駕駛過程中隨時了解自動化級別或模式是駕駛員的責任，這稱為</a:t>
            </a:r>
            <a:r>
              <a:rPr lang="en-US" altLang="zh-TW" sz="2200" b="0" dirty="0"/>
              <a:t>“</a:t>
            </a:r>
            <a:r>
              <a:rPr lang="zh-TW" altLang="en-US" sz="2200" b="0" dirty="0"/>
              <a:t>模式意識</a:t>
            </a:r>
            <a:r>
              <a:rPr lang="en-US" altLang="zh-TW" sz="2200" b="0" dirty="0"/>
              <a:t>”</a:t>
            </a:r>
            <a:r>
              <a:rPr lang="da-DK" altLang="zh-TW" sz="2400" dirty="0"/>
              <a:t> </a:t>
            </a:r>
            <a:r>
              <a:rPr lang="da-DK" altLang="zh-TW" sz="2200" dirty="0"/>
              <a:t>(Kurpiers et al., 2020; Sarter et al., 2007)</a:t>
            </a:r>
          </a:p>
          <a:p>
            <a:pPr marL="342900" indent="-342900" algn="just">
              <a:lnSpc>
                <a:spcPct val="150000"/>
              </a:lnSpc>
              <a:buFont typeface="Arial" panose="020B0604020202020204" pitchFamily="34" charset="0"/>
              <a:buChar char="•"/>
            </a:pPr>
            <a:r>
              <a:rPr lang="zh-TW" altLang="en-US" sz="2200" b="0" dirty="0"/>
              <a:t>在缺乏模式意識的情況下，可能會發生</a:t>
            </a:r>
            <a:r>
              <a:rPr lang="en-US" altLang="zh-TW" sz="2200" b="0" dirty="0"/>
              <a:t>“</a:t>
            </a:r>
            <a:r>
              <a:rPr lang="zh-TW" altLang="en-US" sz="2200" b="0" dirty="0"/>
              <a:t>混亂模式</a:t>
            </a:r>
            <a:r>
              <a:rPr lang="en-US" altLang="zh-TW" sz="2200" b="0" dirty="0"/>
              <a:t>”</a:t>
            </a:r>
            <a:r>
              <a:rPr lang="zh-TW" altLang="en-US" sz="2200" b="0" dirty="0"/>
              <a:t>。這是指對啟用的自動化模式及其相關功能的混淆。這種混淆可能很危險，因為它可能導致駕駛員採取不正確的行動或</a:t>
            </a:r>
            <a:r>
              <a:rPr lang="en-US" altLang="zh-TW" sz="2200" b="0" dirty="0"/>
              <a:t>”</a:t>
            </a:r>
            <a:r>
              <a:rPr lang="zh-TW" altLang="en-US" sz="2200" b="0" dirty="0"/>
              <a:t>模式錯誤</a:t>
            </a:r>
            <a:r>
              <a:rPr lang="en-US" altLang="zh-TW" sz="2200" b="0" dirty="0"/>
              <a:t>”</a:t>
            </a:r>
            <a:r>
              <a:rPr lang="nl-NL" altLang="zh-TW" sz="2200" b="0" dirty="0"/>
              <a:t> ’ (Boos</a:t>
            </a:r>
            <a:r>
              <a:rPr lang="zh-TW" altLang="en-US" sz="2200" b="0" dirty="0"/>
              <a:t> </a:t>
            </a:r>
            <a:r>
              <a:rPr lang="nl-NL" altLang="zh-TW" sz="2200" b="0" dirty="0"/>
              <a:t>et al., 2020; Sarter &amp; Woods, 1995)</a:t>
            </a:r>
            <a:endParaRPr lang="zh-TW" altLang="en-US" sz="2200" b="0" dirty="0"/>
          </a:p>
        </p:txBody>
      </p:sp>
    </p:spTree>
    <p:extLst>
      <p:ext uri="{BB962C8B-B14F-4D97-AF65-F5344CB8AC3E}">
        <p14:creationId xmlns:p14="http://schemas.microsoft.com/office/powerpoint/2010/main" val="212829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2" name="群組 1">
            <a:extLst>
              <a:ext uri="{FF2B5EF4-FFF2-40B4-BE49-F238E27FC236}">
                <a16:creationId xmlns:a16="http://schemas.microsoft.com/office/drawing/2014/main" id="{91DD9CFB-414F-5636-0C85-E052D65B75D4}"/>
              </a:ext>
            </a:extLst>
          </p:cNvPr>
          <p:cNvGrpSpPr/>
          <p:nvPr/>
        </p:nvGrpSpPr>
        <p:grpSpPr>
          <a:xfrm>
            <a:off x="2430535" y="928911"/>
            <a:ext cx="4415742" cy="461665"/>
            <a:chOff x="2430535" y="928911"/>
            <a:chExt cx="2787852" cy="461665"/>
          </a:xfrm>
        </p:grpSpPr>
        <p:sp>
          <p:nvSpPr>
            <p:cNvPr id="3" name="矩形: 圓角 2">
              <a:extLst>
                <a:ext uri="{FF2B5EF4-FFF2-40B4-BE49-F238E27FC236}">
                  <a16:creationId xmlns:a16="http://schemas.microsoft.com/office/drawing/2014/main" id="{E9AFD21D-9113-37C0-3C20-0138337A697B}"/>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D20BA9FC-78BF-F4F4-0D16-112E9E02EC6C}"/>
                </a:ext>
              </a:extLst>
            </p:cNvPr>
            <p:cNvSpPr txBox="1"/>
            <p:nvPr/>
          </p:nvSpPr>
          <p:spPr>
            <a:xfrm>
              <a:off x="2607130" y="928911"/>
              <a:ext cx="2515137" cy="461665"/>
            </a:xfrm>
            <a:prstGeom prst="rect">
              <a:avLst/>
            </a:prstGeom>
            <a:noFill/>
          </p:spPr>
          <p:txBody>
            <a:bodyPr wrap="none" rtlCol="0">
              <a:spAutoFit/>
            </a:bodyPr>
            <a:lstStyle/>
            <a:p>
              <a:r>
                <a:rPr lang="zh-TW" altLang="en-US" sz="2400" b="1" dirty="0"/>
                <a:t>階段三</a:t>
              </a:r>
              <a:r>
                <a:rPr lang="zh-TW" altLang="en-US" sz="2400" dirty="0"/>
                <a:t> 評估和改進</a:t>
              </a:r>
              <a:r>
                <a:rPr lang="en-US" altLang="zh-TW" sz="2400" dirty="0"/>
                <a:t>HMI</a:t>
              </a:r>
              <a:r>
                <a:rPr lang="zh-TW" altLang="en-US" sz="2400" dirty="0"/>
                <a:t>設計</a:t>
              </a:r>
            </a:p>
          </p:txBody>
        </p:sp>
      </p:grpSp>
      <p:sp>
        <p:nvSpPr>
          <p:cNvPr id="6" name="文字方塊 5">
            <a:extLst>
              <a:ext uri="{FF2B5EF4-FFF2-40B4-BE49-F238E27FC236}">
                <a16:creationId xmlns:a16="http://schemas.microsoft.com/office/drawing/2014/main" id="{BFA47BC4-834C-7918-03D5-9E5B9E983687}"/>
              </a:ext>
            </a:extLst>
          </p:cNvPr>
          <p:cNvSpPr txBox="1"/>
          <p:nvPr/>
        </p:nvSpPr>
        <p:spPr>
          <a:xfrm>
            <a:off x="7125989" y="928910"/>
            <a:ext cx="4706088" cy="461665"/>
          </a:xfrm>
          <a:prstGeom prst="rect">
            <a:avLst/>
          </a:prstGeom>
          <a:noFill/>
        </p:spPr>
        <p:txBody>
          <a:bodyPr wrap="square" rtlCol="0">
            <a:spAutoFit/>
          </a:bodyPr>
          <a:lstStyle/>
          <a:p>
            <a:r>
              <a:rPr lang="zh-TW" altLang="en-US" sz="2400" b="1" dirty="0"/>
              <a:t>已實施的解決方案</a:t>
            </a:r>
          </a:p>
        </p:txBody>
      </p:sp>
      <p:sp>
        <p:nvSpPr>
          <p:cNvPr id="7" name="文字方塊 6">
            <a:extLst>
              <a:ext uri="{FF2B5EF4-FFF2-40B4-BE49-F238E27FC236}">
                <a16:creationId xmlns:a16="http://schemas.microsoft.com/office/drawing/2014/main" id="{8A8CD845-33CE-1E55-6412-41B0821B377E}"/>
              </a:ext>
            </a:extLst>
          </p:cNvPr>
          <p:cNvSpPr txBox="1"/>
          <p:nvPr/>
        </p:nvSpPr>
        <p:spPr>
          <a:xfrm>
            <a:off x="515674" y="1550386"/>
            <a:ext cx="9366879" cy="1048813"/>
          </a:xfrm>
          <a:prstGeom prst="rect">
            <a:avLst/>
          </a:prstGeom>
          <a:noFill/>
        </p:spPr>
        <p:txBody>
          <a:bodyPr wrap="square">
            <a:spAutoFit/>
          </a:bodyPr>
          <a:lstStyle/>
          <a:p>
            <a:pPr algn="just">
              <a:lnSpc>
                <a:spcPct val="150000"/>
              </a:lnSpc>
            </a:pPr>
            <a:r>
              <a:rPr lang="en-US" altLang="zh-TW" sz="2200" dirty="0"/>
              <a:t>6. </a:t>
            </a:r>
            <a:r>
              <a:rPr lang="zh-TW" altLang="en-US" sz="2200" dirty="0"/>
              <a:t>在</a:t>
            </a:r>
            <a:r>
              <a:rPr lang="en-US" altLang="zh-TW" sz="2200" dirty="0"/>
              <a:t>SB</a:t>
            </a:r>
            <a:r>
              <a:rPr lang="zh-TW" altLang="en-US" sz="2200" dirty="0"/>
              <a:t>模式中的圖示為一手放在方向盤上。為了避免人們認為他們必須用</a:t>
            </a:r>
            <a:endParaRPr lang="en-US" altLang="zh-TW" sz="2200" dirty="0"/>
          </a:p>
          <a:p>
            <a:pPr marL="324000" algn="just">
              <a:lnSpc>
                <a:spcPct val="150000"/>
              </a:lnSpc>
            </a:pPr>
            <a:r>
              <a:rPr lang="zh-TW" altLang="en-US" sz="2200" dirty="0"/>
              <a:t>一手握住方向盤的圖標字面解釋，所以將手的圖案以虛線和灰色來呈現</a:t>
            </a:r>
            <a:endParaRPr lang="en-US" altLang="zh-TW" sz="2200" dirty="0"/>
          </a:p>
        </p:txBody>
      </p:sp>
      <p:pic>
        <p:nvPicPr>
          <p:cNvPr id="9" name="圖片 8">
            <a:extLst>
              <a:ext uri="{FF2B5EF4-FFF2-40B4-BE49-F238E27FC236}">
                <a16:creationId xmlns:a16="http://schemas.microsoft.com/office/drawing/2014/main" id="{6414719A-A9FD-7CE5-503C-CA0BADE5D38C}"/>
              </a:ext>
            </a:extLst>
          </p:cNvPr>
          <p:cNvPicPr>
            <a:picLocks noChangeAspect="1"/>
          </p:cNvPicPr>
          <p:nvPr/>
        </p:nvPicPr>
        <p:blipFill>
          <a:blip r:embed="rId3"/>
          <a:stretch>
            <a:fillRect/>
          </a:stretch>
        </p:blipFill>
        <p:spPr>
          <a:xfrm>
            <a:off x="10086757" y="1429717"/>
            <a:ext cx="1607959" cy="1409822"/>
          </a:xfrm>
          <a:prstGeom prst="rect">
            <a:avLst/>
          </a:prstGeom>
        </p:spPr>
      </p:pic>
      <p:sp>
        <p:nvSpPr>
          <p:cNvPr id="11" name="文字方塊 10">
            <a:extLst>
              <a:ext uri="{FF2B5EF4-FFF2-40B4-BE49-F238E27FC236}">
                <a16:creationId xmlns:a16="http://schemas.microsoft.com/office/drawing/2014/main" id="{F9F3F430-7854-6D14-20DA-D09900FA27AB}"/>
              </a:ext>
            </a:extLst>
          </p:cNvPr>
          <p:cNvSpPr txBox="1"/>
          <p:nvPr/>
        </p:nvSpPr>
        <p:spPr>
          <a:xfrm>
            <a:off x="515673" y="2759009"/>
            <a:ext cx="9366879" cy="1556645"/>
          </a:xfrm>
          <a:prstGeom prst="rect">
            <a:avLst/>
          </a:prstGeom>
          <a:noFill/>
        </p:spPr>
        <p:txBody>
          <a:bodyPr wrap="square">
            <a:spAutoFit/>
          </a:bodyPr>
          <a:lstStyle/>
          <a:p>
            <a:pPr algn="just">
              <a:lnSpc>
                <a:spcPct val="150000"/>
              </a:lnSpc>
            </a:pPr>
            <a:r>
              <a:rPr lang="en-US" altLang="zh-TW" sz="2200" dirty="0"/>
              <a:t>7. </a:t>
            </a:r>
            <a:r>
              <a:rPr lang="zh-TW" altLang="en-US" sz="2200" dirty="0"/>
              <a:t>為了確保模式圖標被注意到，所以加強對</a:t>
            </a:r>
            <a:r>
              <a:rPr lang="en-US" altLang="zh-TW" sz="2200" dirty="0"/>
              <a:t>HMI</a:t>
            </a:r>
            <a:r>
              <a:rPr lang="zh-TW" altLang="en-US" sz="2200" dirty="0"/>
              <a:t>相關訊息的理解，並實施</a:t>
            </a:r>
            <a:endParaRPr lang="en-US" altLang="zh-TW" sz="2200" dirty="0"/>
          </a:p>
          <a:p>
            <a:pPr marL="324000" algn="just">
              <a:lnSpc>
                <a:spcPct val="150000"/>
              </a:lnSpc>
            </a:pPr>
            <a:r>
              <a:rPr lang="zh-TW" altLang="en-US" sz="2200" dirty="0"/>
              <a:t>在</a:t>
            </a:r>
            <a:r>
              <a:rPr lang="en-US" altLang="zh-TW" sz="2200" dirty="0"/>
              <a:t>HUD</a:t>
            </a:r>
            <a:r>
              <a:rPr lang="zh-TW" altLang="en-US" sz="2200" dirty="0"/>
              <a:t>上顯示</a:t>
            </a:r>
            <a:r>
              <a:rPr lang="en-US" altLang="zh-TW" sz="2200" dirty="0"/>
              <a:t>“</a:t>
            </a:r>
            <a:r>
              <a:rPr lang="zh-TW" altLang="en-US" sz="2200" dirty="0"/>
              <a:t>啟動順序</a:t>
            </a:r>
            <a:r>
              <a:rPr lang="en-US" altLang="zh-TW" sz="2200" dirty="0"/>
              <a:t>”</a:t>
            </a:r>
            <a:r>
              <a:rPr lang="zh-TW" altLang="en-US" sz="2200" dirty="0"/>
              <a:t>。在</a:t>
            </a:r>
            <a:r>
              <a:rPr lang="en-US" altLang="zh-TW" sz="2200" dirty="0"/>
              <a:t>HUD</a:t>
            </a:r>
            <a:r>
              <a:rPr lang="zh-TW" altLang="en-US" sz="2200" dirty="0"/>
              <a:t>上以顏色交替顯示</a:t>
            </a:r>
            <a:r>
              <a:rPr lang="en-US" altLang="zh-TW" sz="2200" dirty="0"/>
              <a:t>6</a:t>
            </a:r>
            <a:r>
              <a:rPr lang="zh-TW" altLang="en-US" sz="2200" dirty="0"/>
              <a:t>秒，以吸引駕駛員注意，同時確保模式的縮寫被理解。</a:t>
            </a:r>
            <a:r>
              <a:rPr lang="en-US" altLang="zh-TW" sz="2200" dirty="0"/>
              <a:t> </a:t>
            </a:r>
          </a:p>
        </p:txBody>
      </p:sp>
    </p:spTree>
    <p:extLst>
      <p:ext uri="{BB962C8B-B14F-4D97-AF65-F5344CB8AC3E}">
        <p14:creationId xmlns:p14="http://schemas.microsoft.com/office/powerpoint/2010/main" val="301849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2" name="群組 1">
            <a:extLst>
              <a:ext uri="{FF2B5EF4-FFF2-40B4-BE49-F238E27FC236}">
                <a16:creationId xmlns:a16="http://schemas.microsoft.com/office/drawing/2014/main" id="{91DD9CFB-414F-5636-0C85-E052D65B75D4}"/>
              </a:ext>
            </a:extLst>
          </p:cNvPr>
          <p:cNvGrpSpPr/>
          <p:nvPr/>
        </p:nvGrpSpPr>
        <p:grpSpPr>
          <a:xfrm>
            <a:off x="2430535" y="928911"/>
            <a:ext cx="4415742" cy="461665"/>
            <a:chOff x="2430535" y="928911"/>
            <a:chExt cx="2787852" cy="461665"/>
          </a:xfrm>
        </p:grpSpPr>
        <p:sp>
          <p:nvSpPr>
            <p:cNvPr id="3" name="矩形: 圓角 2">
              <a:extLst>
                <a:ext uri="{FF2B5EF4-FFF2-40B4-BE49-F238E27FC236}">
                  <a16:creationId xmlns:a16="http://schemas.microsoft.com/office/drawing/2014/main" id="{E9AFD21D-9113-37C0-3C20-0138337A697B}"/>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D20BA9FC-78BF-F4F4-0D16-112E9E02EC6C}"/>
                </a:ext>
              </a:extLst>
            </p:cNvPr>
            <p:cNvSpPr txBox="1"/>
            <p:nvPr/>
          </p:nvSpPr>
          <p:spPr>
            <a:xfrm>
              <a:off x="2607130" y="928911"/>
              <a:ext cx="2515137" cy="461665"/>
            </a:xfrm>
            <a:prstGeom prst="rect">
              <a:avLst/>
            </a:prstGeom>
            <a:noFill/>
          </p:spPr>
          <p:txBody>
            <a:bodyPr wrap="none" rtlCol="0">
              <a:spAutoFit/>
            </a:bodyPr>
            <a:lstStyle/>
            <a:p>
              <a:r>
                <a:rPr lang="zh-TW" altLang="en-US" sz="2400" b="1" dirty="0"/>
                <a:t>階段三</a:t>
              </a:r>
              <a:r>
                <a:rPr lang="zh-TW" altLang="en-US" sz="2400" dirty="0"/>
                <a:t> 評估和改進</a:t>
              </a:r>
              <a:r>
                <a:rPr lang="en-US" altLang="zh-TW" sz="2400" dirty="0"/>
                <a:t>HMI</a:t>
              </a:r>
              <a:r>
                <a:rPr lang="zh-TW" altLang="en-US" sz="2400" dirty="0"/>
                <a:t>設計</a:t>
              </a:r>
            </a:p>
          </p:txBody>
        </p:sp>
      </p:grpSp>
      <p:sp>
        <p:nvSpPr>
          <p:cNvPr id="6" name="文字方塊 5">
            <a:extLst>
              <a:ext uri="{FF2B5EF4-FFF2-40B4-BE49-F238E27FC236}">
                <a16:creationId xmlns:a16="http://schemas.microsoft.com/office/drawing/2014/main" id="{BFA47BC4-834C-7918-03D5-9E5B9E983687}"/>
              </a:ext>
            </a:extLst>
          </p:cNvPr>
          <p:cNvSpPr txBox="1"/>
          <p:nvPr/>
        </p:nvSpPr>
        <p:spPr>
          <a:xfrm>
            <a:off x="7125989" y="928910"/>
            <a:ext cx="4706088" cy="461665"/>
          </a:xfrm>
          <a:prstGeom prst="rect">
            <a:avLst/>
          </a:prstGeom>
          <a:noFill/>
        </p:spPr>
        <p:txBody>
          <a:bodyPr wrap="square" rtlCol="0">
            <a:spAutoFit/>
          </a:bodyPr>
          <a:lstStyle/>
          <a:p>
            <a:r>
              <a:rPr lang="zh-TW" altLang="en-US" sz="2400" b="1" dirty="0"/>
              <a:t>未解決問題</a:t>
            </a:r>
          </a:p>
        </p:txBody>
      </p:sp>
      <p:sp>
        <p:nvSpPr>
          <p:cNvPr id="8" name="文字方塊 7">
            <a:extLst>
              <a:ext uri="{FF2B5EF4-FFF2-40B4-BE49-F238E27FC236}">
                <a16:creationId xmlns:a16="http://schemas.microsoft.com/office/drawing/2014/main" id="{C5885F4E-8E1C-166B-9D94-B1C67015D660}"/>
              </a:ext>
            </a:extLst>
          </p:cNvPr>
          <p:cNvSpPr txBox="1"/>
          <p:nvPr/>
        </p:nvSpPr>
        <p:spPr>
          <a:xfrm>
            <a:off x="515675" y="1550386"/>
            <a:ext cx="11160510" cy="4603633"/>
          </a:xfrm>
          <a:prstGeom prst="rect">
            <a:avLst/>
          </a:prstGeom>
          <a:noFill/>
        </p:spPr>
        <p:txBody>
          <a:bodyPr wrap="square">
            <a:spAutoFit/>
          </a:bodyPr>
          <a:lstStyle/>
          <a:p>
            <a:pPr marL="457200" indent="-457200" algn="just">
              <a:lnSpc>
                <a:spcPct val="150000"/>
              </a:lnSpc>
              <a:buFont typeface="+mj-lt"/>
              <a:buAutoNum type="arabicPeriod"/>
            </a:pPr>
            <a:r>
              <a:rPr lang="zh-TW" altLang="en-US" sz="2200" spc="300" dirty="0"/>
              <a:t>雖然方向盤在</a:t>
            </a:r>
            <a:r>
              <a:rPr lang="en-US" altLang="zh-TW" sz="2200" dirty="0" err="1"/>
              <a:t>TtS</a:t>
            </a:r>
            <a:r>
              <a:rPr lang="zh-TW" altLang="en-US" sz="2200" spc="300" dirty="0"/>
              <a:t>模式下被移開，這種設計方式有點過於浮誇，但是此行為並沒有去影響到受測者。推測有可能是因為</a:t>
            </a:r>
            <a:r>
              <a:rPr lang="en-US" altLang="zh-TW" sz="2200" dirty="0"/>
              <a:t>VR</a:t>
            </a:r>
            <a:r>
              <a:rPr lang="zh-TW" altLang="en-US" sz="2200" spc="300" dirty="0"/>
              <a:t>實驗所導致的</a:t>
            </a:r>
            <a:endParaRPr lang="en-US" altLang="zh-TW" sz="2200" spc="300" dirty="0"/>
          </a:p>
          <a:p>
            <a:pPr marL="457200" indent="-457200" algn="just">
              <a:lnSpc>
                <a:spcPct val="150000"/>
              </a:lnSpc>
              <a:buFont typeface="+mj-lt"/>
              <a:buAutoNum type="arabicPeriod"/>
            </a:pPr>
            <a:r>
              <a:rPr lang="zh-TW" altLang="en-US" sz="2200" spc="300" dirty="0"/>
              <a:t>儘管為了防止</a:t>
            </a:r>
            <a:r>
              <a:rPr lang="en-US" altLang="zh-TW" sz="2200" dirty="0"/>
              <a:t>SB</a:t>
            </a:r>
            <a:r>
              <a:rPr lang="zh-TW" altLang="en-US" sz="2200" spc="300" dirty="0"/>
              <a:t>的圖標解釋</a:t>
            </a:r>
            <a:r>
              <a:rPr lang="en-US" altLang="zh-TW" sz="2200" spc="300" dirty="0"/>
              <a:t>(</a:t>
            </a:r>
            <a:r>
              <a:rPr lang="zh-TW" altLang="en-US" sz="2200" spc="300" dirty="0"/>
              <a:t>一手放在方向盤上</a:t>
            </a:r>
            <a:r>
              <a:rPr lang="en-US" altLang="zh-TW" sz="2200" spc="300" dirty="0"/>
              <a:t>)</a:t>
            </a:r>
            <a:r>
              <a:rPr lang="zh-TW" altLang="en-US" sz="2200" spc="300" dirty="0"/>
              <a:t>，但經過改編後無法完全避免此問題</a:t>
            </a:r>
            <a:endParaRPr lang="en-US" altLang="zh-TW" sz="2200" spc="300" dirty="0"/>
          </a:p>
          <a:p>
            <a:pPr marL="457200" indent="-457200" algn="just">
              <a:lnSpc>
                <a:spcPct val="150000"/>
              </a:lnSpc>
              <a:buFont typeface="+mj-lt"/>
              <a:buAutoNum type="arabicPeriod"/>
            </a:pPr>
            <a:r>
              <a:rPr lang="en-US" altLang="zh-TW" sz="2200" dirty="0"/>
              <a:t>LKA</a:t>
            </a:r>
            <a:r>
              <a:rPr lang="zh-TW" altLang="en-US" sz="2200" spc="300" dirty="0"/>
              <a:t>和</a:t>
            </a:r>
            <a:r>
              <a:rPr lang="en-US" altLang="zh-TW" sz="2200" dirty="0"/>
              <a:t>ACC</a:t>
            </a:r>
            <a:r>
              <a:rPr lang="zh-TW" altLang="en-US" sz="2200" spc="300" dirty="0"/>
              <a:t>的圖標</a:t>
            </a:r>
            <a:r>
              <a:rPr lang="en-US" altLang="zh-TW" sz="2200" spc="300" dirty="0"/>
              <a:t>/</a:t>
            </a:r>
            <a:r>
              <a:rPr lang="zh-TW" altLang="en-US" sz="2200" spc="300" dirty="0"/>
              <a:t>縮寫不是每個人都看得懂</a:t>
            </a:r>
            <a:endParaRPr lang="en-US" altLang="zh-TW" sz="2200" spc="300" dirty="0"/>
          </a:p>
          <a:p>
            <a:pPr marL="457200" indent="-457200" algn="just">
              <a:lnSpc>
                <a:spcPct val="150000"/>
              </a:lnSpc>
              <a:buFont typeface="+mj-lt"/>
              <a:buAutoNum type="arabicPeriod"/>
            </a:pPr>
            <a:r>
              <a:rPr lang="zh-TW" altLang="en-US" sz="2200" spc="300" dirty="0"/>
              <a:t>模式圖標不是每次都會被注意到，即便將標示放大、添加輪廓及放在</a:t>
            </a:r>
            <a:r>
              <a:rPr lang="en-US" altLang="zh-TW" sz="2200" dirty="0"/>
              <a:t>HUD</a:t>
            </a:r>
            <a:r>
              <a:rPr lang="zh-TW" altLang="en-US" sz="2200" spc="300" dirty="0"/>
              <a:t>上也是如此</a:t>
            </a:r>
            <a:endParaRPr lang="en-US" altLang="zh-TW" sz="2200" spc="300" dirty="0"/>
          </a:p>
          <a:p>
            <a:pPr marL="457200" indent="-457200" algn="just">
              <a:lnSpc>
                <a:spcPct val="150000"/>
              </a:lnSpc>
              <a:buFont typeface="+mj-lt"/>
              <a:buAutoNum type="arabicPeriod"/>
            </a:pPr>
            <a:r>
              <a:rPr lang="en-US" altLang="zh-TW" sz="2200" dirty="0" err="1"/>
              <a:t>TtS</a:t>
            </a:r>
            <a:r>
              <a:rPr lang="zh-TW" altLang="en-US" sz="2200" spc="300" dirty="0"/>
              <a:t>、</a:t>
            </a:r>
            <a:r>
              <a:rPr lang="en-US" altLang="zh-TW" sz="2200" dirty="0"/>
              <a:t>CM</a:t>
            </a:r>
            <a:r>
              <a:rPr lang="zh-TW" altLang="en-US" sz="2200" spc="300" dirty="0"/>
              <a:t>和</a:t>
            </a:r>
            <a:r>
              <a:rPr lang="en-US" altLang="zh-TW" sz="2200" dirty="0"/>
              <a:t>SB</a:t>
            </a:r>
            <a:r>
              <a:rPr lang="zh-TW" altLang="en-US" sz="2200" spc="300" dirty="0"/>
              <a:t>之間的</a:t>
            </a:r>
            <a:r>
              <a:rPr lang="en-US" altLang="zh-TW" sz="2200" dirty="0"/>
              <a:t>LED</a:t>
            </a:r>
            <a:r>
              <a:rPr lang="zh-TW" altLang="en-US" sz="2200" spc="300" dirty="0"/>
              <a:t>條長度差異並不是能夠被理解或注意到的</a:t>
            </a:r>
            <a:endParaRPr lang="en-US" altLang="zh-TW" sz="2200" spc="300" dirty="0"/>
          </a:p>
          <a:p>
            <a:pPr marL="457200" indent="-457200" algn="just">
              <a:lnSpc>
                <a:spcPct val="150000"/>
              </a:lnSpc>
              <a:buFont typeface="+mj-lt"/>
              <a:buAutoNum type="arabicPeriod"/>
            </a:pPr>
            <a:r>
              <a:rPr lang="zh-TW" altLang="en-US" sz="2200" spc="300" dirty="0"/>
              <a:t>計時器與導航的顯示注意時間</a:t>
            </a:r>
            <a:r>
              <a:rPr lang="en-US" altLang="zh-TW" sz="2200" spc="300" dirty="0"/>
              <a:t>/</a:t>
            </a:r>
            <a:r>
              <a:rPr lang="zh-TW" altLang="en-US" sz="2200" spc="300" dirty="0"/>
              <a:t>事件方式不同，導致受測者需要時間理解</a:t>
            </a:r>
            <a:endParaRPr lang="en-US" altLang="zh-TW" sz="2200" spc="300" dirty="0"/>
          </a:p>
        </p:txBody>
      </p:sp>
    </p:spTree>
    <p:extLst>
      <p:ext uri="{BB962C8B-B14F-4D97-AF65-F5344CB8AC3E}">
        <p14:creationId xmlns:p14="http://schemas.microsoft.com/office/powerpoint/2010/main" val="95653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2646878" cy="646331"/>
          </a:xfrm>
          <a:prstGeom prst="rect">
            <a:avLst/>
          </a:prstGeom>
          <a:noFill/>
        </p:spPr>
        <p:txBody>
          <a:bodyPr wrap="none" rtlCol="0">
            <a:spAutoFit/>
          </a:bodyPr>
          <a:lstStyle/>
          <a:p>
            <a:r>
              <a:rPr lang="en-US" altLang="zh-TW" sz="3600" b="1" dirty="0"/>
              <a:t>Discussion</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sp>
        <p:nvSpPr>
          <p:cNvPr id="2" name="文字方塊 1">
            <a:extLst>
              <a:ext uri="{FF2B5EF4-FFF2-40B4-BE49-F238E27FC236}">
                <a16:creationId xmlns:a16="http://schemas.microsoft.com/office/drawing/2014/main" id="{C0A59E83-0BAA-2E6F-1771-04BB49D31DC8}"/>
              </a:ext>
            </a:extLst>
          </p:cNvPr>
          <p:cNvSpPr txBox="1"/>
          <p:nvPr/>
        </p:nvSpPr>
        <p:spPr>
          <a:xfrm>
            <a:off x="515675" y="1550386"/>
            <a:ext cx="11160510" cy="2064476"/>
          </a:xfrm>
          <a:prstGeom prst="rect">
            <a:avLst/>
          </a:prstGeom>
          <a:noFill/>
        </p:spPr>
        <p:txBody>
          <a:bodyPr wrap="square">
            <a:spAutoFit/>
          </a:bodyPr>
          <a:lstStyle/>
          <a:p>
            <a:pPr marL="457200" indent="-457200" algn="just">
              <a:lnSpc>
                <a:spcPct val="150000"/>
              </a:lnSpc>
              <a:buFont typeface="+mj-lt"/>
              <a:buAutoNum type="arabicPeriod"/>
            </a:pPr>
            <a:r>
              <a:rPr lang="zh-TW" altLang="en-US" sz="2200" spc="300" dirty="0"/>
              <a:t>當</a:t>
            </a:r>
            <a:r>
              <a:rPr lang="en-US" altLang="zh-TW" sz="2200" dirty="0"/>
              <a:t>HMI</a:t>
            </a:r>
            <a:r>
              <a:rPr lang="zh-TW" altLang="en-US" sz="2200" spc="300" dirty="0"/>
              <a:t>設計在實體汽車中實施並透過像駕駛員提供相關的說明或經驗時，團隊認為這些問題是可能可以解決的</a:t>
            </a:r>
            <a:endParaRPr lang="en-US" altLang="zh-TW" sz="2200" spc="300" dirty="0"/>
          </a:p>
          <a:p>
            <a:pPr marL="457200" indent="-457200" algn="just">
              <a:lnSpc>
                <a:spcPct val="150000"/>
              </a:lnSpc>
              <a:buFont typeface="+mj-lt"/>
              <a:buAutoNum type="arabicPeriod"/>
            </a:pPr>
            <a:r>
              <a:rPr lang="zh-TW" altLang="en-US" sz="2200" spc="300" dirty="0"/>
              <a:t>目前的研究中，沒有提供有關</a:t>
            </a:r>
            <a:r>
              <a:rPr lang="en-US" altLang="zh-TW" sz="2200" dirty="0"/>
              <a:t>HMI</a:t>
            </a:r>
            <a:r>
              <a:rPr lang="zh-TW" altLang="en-US" sz="2200" spc="300" dirty="0"/>
              <a:t>元素和其意義的訊息。所以期望本次的研究有助於制定指南，以支持未來自動駕駛車輛的</a:t>
            </a:r>
            <a:r>
              <a:rPr lang="en-US" altLang="zh-TW" sz="2200" dirty="0"/>
              <a:t>HMI</a:t>
            </a:r>
            <a:r>
              <a:rPr lang="zh-TW" altLang="en-US" sz="2200" spc="300" dirty="0"/>
              <a:t>設計</a:t>
            </a:r>
            <a:endParaRPr lang="en-US" altLang="zh-TW" sz="2200" spc="300" dirty="0"/>
          </a:p>
        </p:txBody>
      </p:sp>
    </p:spTree>
    <p:extLst>
      <p:ext uri="{BB962C8B-B14F-4D97-AF65-F5344CB8AC3E}">
        <p14:creationId xmlns:p14="http://schemas.microsoft.com/office/powerpoint/2010/main" val="975863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DFF7376-A51B-8850-7EF8-C02E4909D4FD}"/>
              </a:ext>
            </a:extLst>
          </p:cNvPr>
          <p:cNvSpPr txBox="1"/>
          <p:nvPr/>
        </p:nvSpPr>
        <p:spPr>
          <a:xfrm>
            <a:off x="235086" y="2770967"/>
            <a:ext cx="11721829" cy="1316066"/>
          </a:xfrm>
          <a:prstGeom prst="rect">
            <a:avLst/>
          </a:prstGeom>
          <a:noFill/>
        </p:spPr>
        <p:txBody>
          <a:bodyPr wrap="square" rtlCol="0">
            <a:spAutoFit/>
          </a:bodyPr>
          <a:lstStyle/>
          <a:p>
            <a:pPr algn="ctr">
              <a:lnSpc>
                <a:spcPct val="150000"/>
              </a:lnSpc>
            </a:pPr>
            <a:r>
              <a:rPr lang="en-US" altLang="zh-TW" sz="6000" b="1" dirty="0"/>
              <a:t>Thank you</a:t>
            </a:r>
            <a:endParaRPr lang="zh-TW" altLang="en-US" sz="6000" b="1" dirty="0"/>
          </a:p>
        </p:txBody>
      </p:sp>
      <p:sp>
        <p:nvSpPr>
          <p:cNvPr id="4" name="文字方塊 3">
            <a:extLst>
              <a:ext uri="{FF2B5EF4-FFF2-40B4-BE49-F238E27FC236}">
                <a16:creationId xmlns:a16="http://schemas.microsoft.com/office/drawing/2014/main" id="{7BD4B7DA-3A9A-2F09-0948-A9E9D67382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spTree>
    <p:extLst>
      <p:ext uri="{BB962C8B-B14F-4D97-AF65-F5344CB8AC3E}">
        <p14:creationId xmlns:p14="http://schemas.microsoft.com/office/powerpoint/2010/main" val="135949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2" name="文字方塊 1">
            <a:extLst>
              <a:ext uri="{FF2B5EF4-FFF2-40B4-BE49-F238E27FC236}">
                <a16:creationId xmlns:a16="http://schemas.microsoft.com/office/drawing/2014/main" id="{B522AFFC-F484-E281-5E0C-8A29A2F9A626}"/>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sp>
        <p:nvSpPr>
          <p:cNvPr id="3" name="文字方塊 2">
            <a:extLst>
              <a:ext uri="{FF2B5EF4-FFF2-40B4-BE49-F238E27FC236}">
                <a16:creationId xmlns:a16="http://schemas.microsoft.com/office/drawing/2014/main" id="{40D84096-5C20-A80F-4C17-6599B08087AD}"/>
              </a:ext>
            </a:extLst>
          </p:cNvPr>
          <p:cNvSpPr txBox="1"/>
          <p:nvPr/>
        </p:nvSpPr>
        <p:spPr>
          <a:xfrm>
            <a:off x="533760" y="1493225"/>
            <a:ext cx="11124481" cy="257230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200" dirty="0"/>
              <a:t>在 </a:t>
            </a:r>
            <a:r>
              <a:rPr lang="en-US" altLang="zh-TW" sz="2200" dirty="0"/>
              <a:t>“MEDIATOR</a:t>
            </a:r>
            <a:r>
              <a:rPr lang="en-US" altLang="zh-TW" sz="2200" b="0" dirty="0"/>
              <a:t> “</a:t>
            </a:r>
            <a:r>
              <a:rPr lang="zh-TW" altLang="en-US" sz="2200" b="0" dirty="0"/>
              <a:t>項目中，努力設計一個</a:t>
            </a:r>
            <a:r>
              <a:rPr lang="en-US" altLang="zh-TW" sz="2200" b="0" dirty="0"/>
              <a:t>HMI</a:t>
            </a:r>
            <a:r>
              <a:rPr lang="zh-TW" altLang="en-US" sz="2200" b="0" dirty="0"/>
              <a:t>在車輛內以多種自動化模式進行有效通訊。此計畫是歐盟的計畫。它是一個</a:t>
            </a:r>
            <a:r>
              <a:rPr lang="en-US" altLang="zh-TW" sz="2200" b="0" dirty="0"/>
              <a:t>HMI</a:t>
            </a:r>
            <a:r>
              <a:rPr lang="zh-TW" altLang="en-US" sz="2200" b="0" dirty="0"/>
              <a:t>，在駕駛員和自動化之間進行調解，在駕駛環境方面，考慮最適合的自動駕駛模式</a:t>
            </a:r>
            <a:endParaRPr lang="en-US" altLang="zh-TW" sz="2200" b="0" dirty="0"/>
          </a:p>
          <a:p>
            <a:pPr marL="342900" indent="-342900" algn="just">
              <a:lnSpc>
                <a:spcPct val="150000"/>
              </a:lnSpc>
              <a:buFont typeface="Arial" panose="020B0604020202020204" pitchFamily="34" charset="0"/>
              <a:buChar char="•"/>
            </a:pPr>
            <a:r>
              <a:rPr lang="zh-TW" altLang="en-US" sz="2200" dirty="0"/>
              <a:t>在</a:t>
            </a:r>
            <a:r>
              <a:rPr lang="en-US" altLang="zh-TW" sz="2200" dirty="0"/>
              <a:t>MEDIATOR</a:t>
            </a:r>
            <a:r>
              <a:rPr lang="zh-TW" altLang="en-US" sz="2200" dirty="0"/>
              <a:t>中開發的</a:t>
            </a:r>
            <a:r>
              <a:rPr lang="en-US" altLang="zh-TW" sz="2200" dirty="0"/>
              <a:t>HMI</a:t>
            </a:r>
            <a:r>
              <a:rPr lang="zh-TW" altLang="en-US" sz="2200" dirty="0"/>
              <a:t>，不僅專注於確保模式意識，還關注在評估和預測駕駛員疲勞或注意力不集中、評估和預測自動化以及促進安全駕駛的方式</a:t>
            </a:r>
            <a:endParaRPr lang="zh-TW" altLang="en-US" sz="2200" b="0" dirty="0"/>
          </a:p>
        </p:txBody>
      </p:sp>
      <p:graphicFrame>
        <p:nvGraphicFramePr>
          <p:cNvPr id="5" name="表格 7">
            <a:extLst>
              <a:ext uri="{FF2B5EF4-FFF2-40B4-BE49-F238E27FC236}">
                <a16:creationId xmlns:a16="http://schemas.microsoft.com/office/drawing/2014/main" id="{51566B65-853E-556B-2811-BE580FF0336F}"/>
              </a:ext>
            </a:extLst>
          </p:cNvPr>
          <p:cNvGraphicFramePr>
            <a:graphicFrameLocks noGrp="1"/>
          </p:cNvGraphicFramePr>
          <p:nvPr>
            <p:extLst>
              <p:ext uri="{D42A27DB-BD31-4B8C-83A1-F6EECF244321}">
                <p14:modId xmlns:p14="http://schemas.microsoft.com/office/powerpoint/2010/main" val="3201702248"/>
              </p:ext>
            </p:extLst>
          </p:nvPr>
        </p:nvGraphicFramePr>
        <p:xfrm>
          <a:off x="1118761" y="4261037"/>
          <a:ext cx="9954478" cy="2230896"/>
        </p:xfrm>
        <a:graphic>
          <a:graphicData uri="http://schemas.openxmlformats.org/drawingml/2006/table">
            <a:tbl>
              <a:tblPr firstRow="1" bandRow="1">
                <a:tableStyleId>{5940675A-B579-460E-94D1-54222C63F5DA}</a:tableStyleId>
              </a:tblPr>
              <a:tblGrid>
                <a:gridCol w="725805">
                  <a:extLst>
                    <a:ext uri="{9D8B030D-6E8A-4147-A177-3AD203B41FA5}">
                      <a16:colId xmlns:a16="http://schemas.microsoft.com/office/drawing/2014/main" val="1260480414"/>
                    </a:ext>
                  </a:extLst>
                </a:gridCol>
                <a:gridCol w="2857624">
                  <a:extLst>
                    <a:ext uri="{9D8B030D-6E8A-4147-A177-3AD203B41FA5}">
                      <a16:colId xmlns:a16="http://schemas.microsoft.com/office/drawing/2014/main" val="3970156038"/>
                    </a:ext>
                  </a:extLst>
                </a:gridCol>
                <a:gridCol w="6371049">
                  <a:extLst>
                    <a:ext uri="{9D8B030D-6E8A-4147-A177-3AD203B41FA5}">
                      <a16:colId xmlns:a16="http://schemas.microsoft.com/office/drawing/2014/main" val="2676727965"/>
                    </a:ext>
                  </a:extLst>
                </a:gridCol>
              </a:tblGrid>
              <a:tr h="557724">
                <a:tc>
                  <a:txBody>
                    <a:bodyPr/>
                    <a:lstStyle/>
                    <a:p>
                      <a:pPr algn="ctr"/>
                      <a:r>
                        <a:rPr lang="en-US" altLang="zh-TW" sz="2200" dirty="0"/>
                        <a:t>M</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dirty="0"/>
                        <a:t>手動駕駛</a:t>
                      </a:r>
                      <a:r>
                        <a:rPr lang="en-US" altLang="zh-TW" sz="2200" dirty="0"/>
                        <a:t>(SAE</a:t>
                      </a:r>
                      <a:r>
                        <a:rPr lang="zh-TW" altLang="en-US" sz="2200" dirty="0"/>
                        <a:t> </a:t>
                      </a:r>
                      <a:r>
                        <a:rPr lang="en-US" altLang="zh-TW" sz="2200" dirty="0"/>
                        <a:t>0)</a:t>
                      </a:r>
                      <a:endParaRPr lang="zh-TW" altLang="en-US" sz="2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dirty="0"/>
                        <a:t>沒有自動化的啟用</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759180"/>
                  </a:ext>
                </a:extLst>
              </a:tr>
              <a:tr h="557724">
                <a:tc>
                  <a:txBody>
                    <a:bodyPr/>
                    <a:lstStyle/>
                    <a:p>
                      <a:pPr algn="ctr"/>
                      <a:r>
                        <a:rPr lang="en-US" altLang="zh-TW" sz="2200" dirty="0"/>
                        <a:t>CM</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dirty="0"/>
                        <a:t>輔助駕駛</a:t>
                      </a:r>
                      <a:r>
                        <a:rPr lang="en-US" altLang="zh-TW" sz="2200" dirty="0"/>
                        <a:t>(SAE</a:t>
                      </a:r>
                      <a:r>
                        <a:rPr lang="zh-TW" altLang="en-US" sz="2200" dirty="0"/>
                        <a:t> </a:t>
                      </a:r>
                      <a:r>
                        <a:rPr lang="en-US" altLang="zh-TW" sz="2200" dirty="0"/>
                        <a:t>2)</a:t>
                      </a:r>
                      <a:endParaRPr lang="zh-TW" altLang="en-US" sz="2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自適應巡航</a:t>
                      </a:r>
                      <a:r>
                        <a:rPr lang="en-US" altLang="zh-TW" sz="2200" dirty="0"/>
                        <a:t>(ACC)</a:t>
                      </a:r>
                      <a:r>
                        <a:rPr lang="zh-TW" altLang="en-US" sz="2200" dirty="0"/>
                        <a:t>、車道保持</a:t>
                      </a:r>
                      <a:r>
                        <a:rPr lang="en-US" altLang="zh-TW" sz="2200" dirty="0"/>
                        <a:t>(LAK)</a:t>
                      </a:r>
                      <a:endParaRPr lang="zh-TW" altLang="en-US" sz="220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766928"/>
                  </a:ext>
                </a:extLst>
              </a:tr>
              <a:tr h="557724">
                <a:tc>
                  <a:txBody>
                    <a:bodyPr/>
                    <a:lstStyle/>
                    <a:p>
                      <a:pPr algn="ctr"/>
                      <a:r>
                        <a:rPr lang="en-US" altLang="zh-TW" sz="2200" dirty="0"/>
                        <a:t>SB</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dirty="0"/>
                        <a:t>待命模式</a:t>
                      </a:r>
                      <a:r>
                        <a:rPr lang="en-US" altLang="zh-TW" sz="2200" dirty="0"/>
                        <a:t>(SAE</a:t>
                      </a:r>
                      <a:r>
                        <a:rPr lang="zh-TW" altLang="en-US" sz="2200" dirty="0"/>
                        <a:t> </a:t>
                      </a:r>
                      <a:r>
                        <a:rPr lang="en-US" altLang="zh-TW" sz="2200" dirty="0"/>
                        <a:t>3)</a:t>
                      </a:r>
                      <a:endParaRPr lang="zh-TW" altLang="en-US" sz="2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若自動化無法處理時，駕駛員仍需接管</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3235542"/>
                  </a:ext>
                </a:extLst>
              </a:tr>
              <a:tr h="557724">
                <a:tc>
                  <a:txBody>
                    <a:bodyPr/>
                    <a:lstStyle/>
                    <a:p>
                      <a:pPr algn="ctr"/>
                      <a:r>
                        <a:rPr lang="en-US" altLang="zh-TW" sz="2200" dirty="0" err="1"/>
                        <a:t>TtS</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dirty="0"/>
                        <a:t>睡眠模式</a:t>
                      </a:r>
                      <a:r>
                        <a:rPr lang="en-US" altLang="zh-TW" sz="2200" dirty="0"/>
                        <a:t>(SAE</a:t>
                      </a:r>
                      <a:r>
                        <a:rPr lang="zh-TW" altLang="en-US" sz="2200" dirty="0"/>
                        <a:t> </a:t>
                      </a:r>
                      <a:r>
                        <a:rPr lang="en-US" altLang="zh-TW" sz="2200" dirty="0"/>
                        <a:t>4)</a:t>
                      </a:r>
                      <a:endParaRPr lang="zh-TW" altLang="en-US" sz="2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當系統出現故障時，自動化能使車輛安全停車</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8423856"/>
                  </a:ext>
                </a:extLst>
              </a:tr>
            </a:tbl>
          </a:graphicData>
        </a:graphic>
      </p:graphicFrame>
    </p:spTree>
    <p:extLst>
      <p:ext uri="{BB962C8B-B14F-4D97-AF65-F5344CB8AC3E}">
        <p14:creationId xmlns:p14="http://schemas.microsoft.com/office/powerpoint/2010/main" val="185031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03121755-7A32-A1A1-30D9-F6B856ACBC6D}"/>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aphicFrame>
        <p:nvGraphicFramePr>
          <p:cNvPr id="7" name="表格 7">
            <a:extLst>
              <a:ext uri="{FF2B5EF4-FFF2-40B4-BE49-F238E27FC236}">
                <a16:creationId xmlns:a16="http://schemas.microsoft.com/office/drawing/2014/main" id="{BB90731F-80CE-B5CD-7F95-8B1EB4B47B29}"/>
              </a:ext>
            </a:extLst>
          </p:cNvPr>
          <p:cNvGraphicFramePr>
            <a:graphicFrameLocks noGrp="1"/>
          </p:cNvGraphicFramePr>
          <p:nvPr>
            <p:extLst>
              <p:ext uri="{D42A27DB-BD31-4B8C-83A1-F6EECF244321}">
                <p14:modId xmlns:p14="http://schemas.microsoft.com/office/powerpoint/2010/main" val="4182889610"/>
              </p:ext>
            </p:extLst>
          </p:nvPr>
        </p:nvGraphicFramePr>
        <p:xfrm>
          <a:off x="546271" y="4010559"/>
          <a:ext cx="11035608" cy="2239512"/>
        </p:xfrm>
        <a:graphic>
          <a:graphicData uri="http://schemas.openxmlformats.org/drawingml/2006/table">
            <a:tbl>
              <a:tblPr firstRow="1" bandRow="1">
                <a:tableStyleId>{5940675A-B579-460E-94D1-54222C63F5DA}</a:tableStyleId>
              </a:tblPr>
              <a:tblGrid>
                <a:gridCol w="1326343">
                  <a:extLst>
                    <a:ext uri="{9D8B030D-6E8A-4147-A177-3AD203B41FA5}">
                      <a16:colId xmlns:a16="http://schemas.microsoft.com/office/drawing/2014/main" val="1260480414"/>
                    </a:ext>
                  </a:extLst>
                </a:gridCol>
                <a:gridCol w="3790603">
                  <a:extLst>
                    <a:ext uri="{9D8B030D-6E8A-4147-A177-3AD203B41FA5}">
                      <a16:colId xmlns:a16="http://schemas.microsoft.com/office/drawing/2014/main" val="3970156038"/>
                    </a:ext>
                  </a:extLst>
                </a:gridCol>
                <a:gridCol w="5918662">
                  <a:extLst>
                    <a:ext uri="{9D8B030D-6E8A-4147-A177-3AD203B41FA5}">
                      <a16:colId xmlns:a16="http://schemas.microsoft.com/office/drawing/2014/main" val="3216204825"/>
                    </a:ext>
                  </a:extLst>
                </a:gridCol>
              </a:tblGrid>
              <a:tr h="370840">
                <a:tc>
                  <a:txBody>
                    <a:bodyPr/>
                    <a:lstStyle/>
                    <a:p>
                      <a:pPr algn="ctr"/>
                      <a:r>
                        <a:rPr lang="zh-TW" altLang="en-US" sz="2200" b="1" dirty="0"/>
                        <a:t>階段</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b="1" dirty="0"/>
                        <a:t>目的</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b="1" dirty="0"/>
                        <a:t>方法</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217071"/>
                  </a:ext>
                </a:extLst>
              </a:tr>
              <a:tr h="604264">
                <a:tc>
                  <a:txBody>
                    <a:bodyPr/>
                    <a:lstStyle/>
                    <a:p>
                      <a:pPr algn="ctr"/>
                      <a:r>
                        <a:rPr lang="zh-TW" altLang="en-US" sz="2200" dirty="0"/>
                        <a:t>階段一</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zh-TW" altLang="en-US" sz="2200" dirty="0"/>
                        <a:t>定義</a:t>
                      </a:r>
                      <a:r>
                        <a:rPr lang="en-US" altLang="zh-TW" sz="2200" dirty="0"/>
                        <a:t>HMI</a:t>
                      </a:r>
                      <a:r>
                        <a:rPr lang="zh-TW" altLang="en-US" sz="2200" dirty="0"/>
                        <a:t>設計的功能需求</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zh-TW" altLang="en-US" sz="2200" dirty="0"/>
                        <a:t>文獻探討和五項實驗研究</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0902267"/>
                  </a:ext>
                </a:extLst>
              </a:tr>
              <a:tr h="604264">
                <a:tc>
                  <a:txBody>
                    <a:bodyPr/>
                    <a:lstStyle/>
                    <a:p>
                      <a:pPr algn="ctr"/>
                      <a:r>
                        <a:rPr lang="zh-TW" altLang="en-US" sz="2200" dirty="0"/>
                        <a:t>階段二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TW" altLang="en-US" sz="2200" dirty="0"/>
                        <a:t>在</a:t>
                      </a:r>
                      <a:r>
                        <a:rPr lang="en-US" altLang="zh-TW" sz="2200" dirty="0"/>
                        <a:t>HMI</a:t>
                      </a:r>
                      <a:r>
                        <a:rPr lang="zh-TW" altLang="en-US" sz="2200" dirty="0"/>
                        <a:t>設計中實現功能需求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zh-TW" altLang="en-US" sz="2200" dirty="0"/>
                        <a:t>專家和焦點小組會議</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1637614"/>
                  </a:ext>
                </a:extLst>
              </a:tr>
              <a:tr h="604264">
                <a:tc>
                  <a:txBody>
                    <a:bodyPr/>
                    <a:lstStyle/>
                    <a:p>
                      <a:pPr algn="ctr"/>
                      <a:r>
                        <a:rPr lang="zh-TW" altLang="en-US" sz="2200" dirty="0"/>
                        <a:t>階段三</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評估和改進</a:t>
                      </a:r>
                      <a:r>
                        <a:rPr lang="en-US" altLang="zh-TW" sz="2200" dirty="0"/>
                        <a:t>HMI</a:t>
                      </a:r>
                      <a:r>
                        <a:rPr lang="zh-TW" altLang="en-US" sz="2200" dirty="0"/>
                        <a:t>設計</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在虛擬實境中的快速迭代測試和評估</a:t>
                      </a:r>
                      <a:r>
                        <a:rPr lang="en-US" altLang="zh-TW" sz="2200" dirty="0"/>
                        <a:t>(RITE)</a:t>
                      </a:r>
                      <a:endParaRPr lang="zh-TW" altLang="en-US" sz="22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8423856"/>
                  </a:ext>
                </a:extLst>
              </a:tr>
            </a:tbl>
          </a:graphicData>
        </a:graphic>
      </p:graphicFrame>
      <p:sp>
        <p:nvSpPr>
          <p:cNvPr id="3" name="文字方塊 2">
            <a:extLst>
              <a:ext uri="{FF2B5EF4-FFF2-40B4-BE49-F238E27FC236}">
                <a16:creationId xmlns:a16="http://schemas.microsoft.com/office/drawing/2014/main" id="{CB9BC71A-642D-5AC6-D659-AA995006303F}"/>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4" name="文字方塊 3">
            <a:extLst>
              <a:ext uri="{FF2B5EF4-FFF2-40B4-BE49-F238E27FC236}">
                <a16:creationId xmlns:a16="http://schemas.microsoft.com/office/drawing/2014/main" id="{C0D19861-296E-F528-5EA4-A7A700FC8D12}"/>
              </a:ext>
            </a:extLst>
          </p:cNvPr>
          <p:cNvSpPr txBox="1"/>
          <p:nvPr/>
        </p:nvSpPr>
        <p:spPr>
          <a:xfrm>
            <a:off x="622041" y="1469779"/>
            <a:ext cx="1769467" cy="540982"/>
          </a:xfrm>
          <a:prstGeom prst="rect">
            <a:avLst/>
          </a:prstGeom>
          <a:noFill/>
        </p:spPr>
        <p:txBody>
          <a:bodyPr wrap="square">
            <a:spAutoFit/>
          </a:bodyPr>
          <a:lstStyle/>
          <a:p>
            <a:pPr algn="just">
              <a:lnSpc>
                <a:spcPct val="150000"/>
              </a:lnSpc>
            </a:pPr>
            <a:r>
              <a:rPr lang="zh-TW" altLang="en-US" sz="2200" b="0" dirty="0"/>
              <a:t>研究目的 </a:t>
            </a:r>
            <a:r>
              <a:rPr lang="en-US" altLang="zh-TW" sz="2200" b="0" dirty="0"/>
              <a:t>:</a:t>
            </a:r>
            <a:endParaRPr lang="zh-TW" altLang="en-US" sz="2200" b="0" dirty="0"/>
          </a:p>
        </p:txBody>
      </p:sp>
      <p:sp>
        <p:nvSpPr>
          <p:cNvPr id="5" name="文字方塊 4">
            <a:extLst>
              <a:ext uri="{FF2B5EF4-FFF2-40B4-BE49-F238E27FC236}">
                <a16:creationId xmlns:a16="http://schemas.microsoft.com/office/drawing/2014/main" id="{9E750BDB-39B4-6A2D-EAE2-7847DB15DA08}"/>
              </a:ext>
            </a:extLst>
          </p:cNvPr>
          <p:cNvSpPr txBox="1"/>
          <p:nvPr/>
        </p:nvSpPr>
        <p:spPr>
          <a:xfrm>
            <a:off x="926841" y="2048553"/>
            <a:ext cx="10421097" cy="104881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200" dirty="0"/>
              <a:t>開發和評估</a:t>
            </a:r>
            <a:r>
              <a:rPr lang="en-US" altLang="zh-TW" sz="2200" dirty="0"/>
              <a:t>HMI</a:t>
            </a:r>
            <a:r>
              <a:rPr lang="zh-TW" altLang="en-US" sz="2200" dirty="0"/>
              <a:t>，以人為中心的角度，支持四種自動化模式</a:t>
            </a:r>
            <a:endParaRPr lang="en-US" altLang="zh-TW" sz="2200" dirty="0"/>
          </a:p>
          <a:p>
            <a:pPr marL="342900" indent="-342900" algn="just">
              <a:lnSpc>
                <a:spcPct val="150000"/>
              </a:lnSpc>
              <a:buFont typeface="Arial" panose="020B0604020202020204" pitchFamily="34" charset="0"/>
              <a:buChar char="•"/>
            </a:pPr>
            <a:r>
              <a:rPr lang="zh-TW" altLang="en-US" sz="2200" b="0" dirty="0"/>
              <a:t>將開發重點放在確保以某種模式駕駛時的模式意識</a:t>
            </a:r>
          </a:p>
        </p:txBody>
      </p:sp>
      <p:sp>
        <p:nvSpPr>
          <p:cNvPr id="8" name="文字方塊 7">
            <a:extLst>
              <a:ext uri="{FF2B5EF4-FFF2-40B4-BE49-F238E27FC236}">
                <a16:creationId xmlns:a16="http://schemas.microsoft.com/office/drawing/2014/main" id="{66C5C5DC-2625-0A61-4F24-FBF837EA81EC}"/>
              </a:ext>
            </a:extLst>
          </p:cNvPr>
          <p:cNvSpPr txBox="1"/>
          <p:nvPr/>
        </p:nvSpPr>
        <p:spPr>
          <a:xfrm>
            <a:off x="622041" y="3370385"/>
            <a:ext cx="3352082" cy="540982"/>
          </a:xfrm>
          <a:prstGeom prst="rect">
            <a:avLst/>
          </a:prstGeom>
          <a:noFill/>
        </p:spPr>
        <p:txBody>
          <a:bodyPr wrap="square">
            <a:spAutoFit/>
          </a:bodyPr>
          <a:lstStyle/>
          <a:p>
            <a:pPr algn="just">
              <a:lnSpc>
                <a:spcPct val="150000"/>
              </a:lnSpc>
            </a:pPr>
            <a:r>
              <a:rPr lang="zh-TW" altLang="en-US" sz="2200" dirty="0"/>
              <a:t>開發和評估分為三階段</a:t>
            </a:r>
            <a:r>
              <a:rPr lang="zh-TW" altLang="en-US" sz="2200" b="0" dirty="0"/>
              <a:t> </a:t>
            </a:r>
            <a:r>
              <a:rPr lang="en-US" altLang="zh-TW" sz="2200" b="0" dirty="0"/>
              <a:t>:</a:t>
            </a:r>
            <a:endParaRPr lang="zh-TW" altLang="en-US" sz="2200" b="0" dirty="0"/>
          </a:p>
        </p:txBody>
      </p:sp>
    </p:spTree>
    <p:extLst>
      <p:ext uri="{BB962C8B-B14F-4D97-AF65-F5344CB8AC3E}">
        <p14:creationId xmlns:p14="http://schemas.microsoft.com/office/powerpoint/2010/main" val="410541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B6E82BC-1E0B-FE64-B74B-64E8B33541B3}"/>
              </a:ext>
            </a:extLst>
          </p:cNvPr>
          <p:cNvSpPr txBox="1"/>
          <p:nvPr/>
        </p:nvSpPr>
        <p:spPr>
          <a:xfrm>
            <a:off x="359923" y="836579"/>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6" name="文字方塊 5">
            <a:extLst>
              <a:ext uri="{FF2B5EF4-FFF2-40B4-BE49-F238E27FC236}">
                <a16:creationId xmlns:a16="http://schemas.microsoft.com/office/drawing/2014/main" id="{03121755-7A32-A1A1-30D9-F6B856ACBC6D}"/>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5" name="群組 4">
            <a:extLst>
              <a:ext uri="{FF2B5EF4-FFF2-40B4-BE49-F238E27FC236}">
                <a16:creationId xmlns:a16="http://schemas.microsoft.com/office/drawing/2014/main" id="{85E7923B-C33C-9433-B6C3-10BD9EAB99B4}"/>
              </a:ext>
            </a:extLst>
          </p:cNvPr>
          <p:cNvGrpSpPr/>
          <p:nvPr/>
        </p:nvGrpSpPr>
        <p:grpSpPr>
          <a:xfrm>
            <a:off x="2430534" y="928911"/>
            <a:ext cx="3399218" cy="461665"/>
            <a:chOff x="2430534" y="928911"/>
            <a:chExt cx="3399218" cy="461665"/>
          </a:xfrm>
        </p:grpSpPr>
        <p:sp>
          <p:nvSpPr>
            <p:cNvPr id="7" name="矩形: 圓角 6">
              <a:extLst>
                <a:ext uri="{FF2B5EF4-FFF2-40B4-BE49-F238E27FC236}">
                  <a16:creationId xmlns:a16="http://schemas.microsoft.com/office/drawing/2014/main" id="{811A017C-B57A-CBD2-C74D-55B33CA041C9}"/>
                </a:ext>
              </a:extLst>
            </p:cNvPr>
            <p:cNvSpPr/>
            <p:nvPr/>
          </p:nvSpPr>
          <p:spPr>
            <a:xfrm>
              <a:off x="2430534" y="928911"/>
              <a:ext cx="3399218"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F6C65093-25C4-DA20-CC4B-27A5874B6FD3}"/>
                </a:ext>
              </a:extLst>
            </p:cNvPr>
            <p:cNvSpPr txBox="1"/>
            <p:nvPr/>
          </p:nvSpPr>
          <p:spPr>
            <a:xfrm>
              <a:off x="2607130" y="928911"/>
              <a:ext cx="3046027" cy="461665"/>
            </a:xfrm>
            <a:prstGeom prst="rect">
              <a:avLst/>
            </a:prstGeom>
            <a:noFill/>
          </p:spPr>
          <p:txBody>
            <a:bodyPr wrap="none" rtlCol="0">
              <a:spAutoFit/>
            </a:bodyPr>
            <a:lstStyle/>
            <a:p>
              <a:r>
                <a:rPr lang="zh-TW" altLang="en-US" sz="2400" b="1" dirty="0"/>
                <a:t>階段一 </a:t>
              </a:r>
              <a:r>
                <a:rPr lang="zh-TW" altLang="en-US" sz="2400" dirty="0"/>
                <a:t>定義功能需求</a:t>
              </a:r>
            </a:p>
          </p:txBody>
        </p:sp>
      </p:grpSp>
      <p:sp>
        <p:nvSpPr>
          <p:cNvPr id="12" name="文字方塊 11">
            <a:extLst>
              <a:ext uri="{FF2B5EF4-FFF2-40B4-BE49-F238E27FC236}">
                <a16:creationId xmlns:a16="http://schemas.microsoft.com/office/drawing/2014/main" id="{89CA6A31-0D0A-FC5C-D9C9-62652348F51D}"/>
              </a:ext>
            </a:extLst>
          </p:cNvPr>
          <p:cNvSpPr txBox="1"/>
          <p:nvPr/>
        </p:nvSpPr>
        <p:spPr>
          <a:xfrm>
            <a:off x="3046615" y="2149699"/>
            <a:ext cx="7844122" cy="1048813"/>
          </a:xfrm>
          <a:prstGeom prst="rect">
            <a:avLst/>
          </a:prstGeom>
          <a:noFill/>
        </p:spPr>
        <p:txBody>
          <a:bodyPr wrap="square">
            <a:spAutoFit/>
          </a:bodyPr>
          <a:lstStyle/>
          <a:p>
            <a:pPr algn="just">
              <a:lnSpc>
                <a:spcPct val="150000"/>
              </a:lnSpc>
            </a:pPr>
            <a:r>
              <a:rPr lang="zh-TW" altLang="en-US" sz="2200" b="0" dirty="0"/>
              <a:t>研究了有關駕駛員的訊息需求和偏好、駕駛員的能力和侷限性以及可支持這些需求、偏好、能力和侷限性的訊息類型的文獻</a:t>
            </a:r>
          </a:p>
        </p:txBody>
      </p:sp>
      <p:grpSp>
        <p:nvGrpSpPr>
          <p:cNvPr id="10" name="群組 9">
            <a:extLst>
              <a:ext uri="{FF2B5EF4-FFF2-40B4-BE49-F238E27FC236}">
                <a16:creationId xmlns:a16="http://schemas.microsoft.com/office/drawing/2014/main" id="{2C96D5C3-4882-78D6-FE0D-C4AF9C5F6CD1}"/>
              </a:ext>
            </a:extLst>
          </p:cNvPr>
          <p:cNvGrpSpPr/>
          <p:nvPr/>
        </p:nvGrpSpPr>
        <p:grpSpPr>
          <a:xfrm>
            <a:off x="308018" y="2349032"/>
            <a:ext cx="1756756" cy="743989"/>
            <a:chOff x="494803" y="1616709"/>
            <a:chExt cx="1756756" cy="743989"/>
          </a:xfrm>
        </p:grpSpPr>
        <p:sp>
          <p:nvSpPr>
            <p:cNvPr id="4" name="文字方塊 3">
              <a:extLst>
                <a:ext uri="{FF2B5EF4-FFF2-40B4-BE49-F238E27FC236}">
                  <a16:creationId xmlns:a16="http://schemas.microsoft.com/office/drawing/2014/main" id="{7789C340-7794-C3B3-A193-E54AAE16B6B3}"/>
                </a:ext>
              </a:extLst>
            </p:cNvPr>
            <p:cNvSpPr txBox="1"/>
            <p:nvPr/>
          </p:nvSpPr>
          <p:spPr>
            <a:xfrm>
              <a:off x="593863" y="1771081"/>
              <a:ext cx="1558636" cy="430887"/>
            </a:xfrm>
            <a:prstGeom prst="rect">
              <a:avLst/>
            </a:prstGeom>
            <a:noFill/>
          </p:spPr>
          <p:txBody>
            <a:bodyPr wrap="square">
              <a:spAutoFit/>
            </a:bodyPr>
            <a:lstStyle/>
            <a:p>
              <a:pPr algn="ctr"/>
              <a:r>
                <a:rPr lang="zh-TW" altLang="en-US" sz="2200" b="1" spc="300" dirty="0"/>
                <a:t>文獻探討</a:t>
              </a:r>
            </a:p>
          </p:txBody>
        </p:sp>
        <p:sp>
          <p:nvSpPr>
            <p:cNvPr id="9" name="矩形: 圓角 8">
              <a:extLst>
                <a:ext uri="{FF2B5EF4-FFF2-40B4-BE49-F238E27FC236}">
                  <a16:creationId xmlns:a16="http://schemas.microsoft.com/office/drawing/2014/main" id="{FC6FAE32-A8A2-4FE5-75ED-AF56E638D328}"/>
                </a:ext>
              </a:extLst>
            </p:cNvPr>
            <p:cNvSpPr/>
            <p:nvPr/>
          </p:nvSpPr>
          <p:spPr>
            <a:xfrm>
              <a:off x="494803" y="1616709"/>
              <a:ext cx="1756756" cy="7439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a:extLst>
              <a:ext uri="{FF2B5EF4-FFF2-40B4-BE49-F238E27FC236}">
                <a16:creationId xmlns:a16="http://schemas.microsoft.com/office/drawing/2014/main" id="{AFAD53B2-E1A9-F981-9008-C4CC1FC18A78}"/>
              </a:ext>
            </a:extLst>
          </p:cNvPr>
          <p:cNvGrpSpPr/>
          <p:nvPr/>
        </p:nvGrpSpPr>
        <p:grpSpPr>
          <a:xfrm>
            <a:off x="308018" y="4069779"/>
            <a:ext cx="1756756" cy="743989"/>
            <a:chOff x="494803" y="1616709"/>
            <a:chExt cx="1756756" cy="743989"/>
          </a:xfrm>
        </p:grpSpPr>
        <p:sp>
          <p:nvSpPr>
            <p:cNvPr id="14" name="文字方塊 13">
              <a:extLst>
                <a:ext uri="{FF2B5EF4-FFF2-40B4-BE49-F238E27FC236}">
                  <a16:creationId xmlns:a16="http://schemas.microsoft.com/office/drawing/2014/main" id="{C2067043-4470-EC03-507C-23AE390F14DB}"/>
                </a:ext>
              </a:extLst>
            </p:cNvPr>
            <p:cNvSpPr txBox="1"/>
            <p:nvPr/>
          </p:nvSpPr>
          <p:spPr>
            <a:xfrm>
              <a:off x="593863" y="1771081"/>
              <a:ext cx="1558636" cy="430887"/>
            </a:xfrm>
            <a:prstGeom prst="rect">
              <a:avLst/>
            </a:prstGeom>
            <a:noFill/>
          </p:spPr>
          <p:txBody>
            <a:bodyPr wrap="square">
              <a:spAutoFit/>
            </a:bodyPr>
            <a:lstStyle/>
            <a:p>
              <a:pPr algn="ctr"/>
              <a:r>
                <a:rPr lang="zh-TW" altLang="en-US" sz="2200" b="1" spc="300" dirty="0">
                  <a:solidFill>
                    <a:schemeClr val="bg2">
                      <a:lumMod val="90000"/>
                    </a:schemeClr>
                  </a:solidFill>
                </a:rPr>
                <a:t>五項實驗</a:t>
              </a:r>
            </a:p>
          </p:txBody>
        </p:sp>
        <p:sp>
          <p:nvSpPr>
            <p:cNvPr id="15" name="矩形: 圓角 14">
              <a:extLst>
                <a:ext uri="{FF2B5EF4-FFF2-40B4-BE49-F238E27FC236}">
                  <a16:creationId xmlns:a16="http://schemas.microsoft.com/office/drawing/2014/main" id="{9FFB4695-4FDC-84CC-C1FA-781D6AE45177}"/>
                </a:ext>
              </a:extLst>
            </p:cNvPr>
            <p:cNvSpPr/>
            <p:nvPr/>
          </p:nvSpPr>
          <p:spPr>
            <a:xfrm>
              <a:off x="494803" y="1616709"/>
              <a:ext cx="1756756" cy="743989"/>
            </a:xfrm>
            <a:prstGeom prst="roundRect">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0" name="文字方塊 19">
            <a:extLst>
              <a:ext uri="{FF2B5EF4-FFF2-40B4-BE49-F238E27FC236}">
                <a16:creationId xmlns:a16="http://schemas.microsoft.com/office/drawing/2014/main" id="{CD016205-6934-2655-763B-1D3F66B56BDD}"/>
              </a:ext>
            </a:extLst>
          </p:cNvPr>
          <p:cNvSpPr txBox="1"/>
          <p:nvPr/>
        </p:nvSpPr>
        <p:spPr>
          <a:xfrm>
            <a:off x="3046615" y="3699744"/>
            <a:ext cx="7844122" cy="1048813"/>
          </a:xfrm>
          <a:prstGeom prst="rect">
            <a:avLst/>
          </a:prstGeom>
          <a:noFill/>
        </p:spPr>
        <p:txBody>
          <a:bodyPr wrap="square" rtlCol="0">
            <a:spAutoFit/>
          </a:bodyPr>
          <a:lstStyle/>
          <a:p>
            <a:pPr algn="just">
              <a:lnSpc>
                <a:spcPct val="150000"/>
              </a:lnSpc>
            </a:pPr>
            <a:r>
              <a:rPr lang="zh-TW" altLang="en-US" sz="2200" dirty="0"/>
              <a:t>調查期間 </a:t>
            </a:r>
            <a:r>
              <a:rPr lang="en-US" altLang="zh-TW" sz="2200" dirty="0"/>
              <a:t>:</a:t>
            </a:r>
            <a:r>
              <a:rPr lang="zh-TW" altLang="en-US" sz="2200" dirty="0"/>
              <a:t> </a:t>
            </a:r>
            <a:r>
              <a:rPr lang="en-US" altLang="zh-TW" sz="2200" dirty="0"/>
              <a:t>2020</a:t>
            </a:r>
            <a:r>
              <a:rPr lang="zh-TW" altLang="en-US" sz="2200" dirty="0"/>
              <a:t>年</a:t>
            </a:r>
            <a:r>
              <a:rPr lang="en-US" altLang="zh-TW" sz="2200" dirty="0"/>
              <a:t>4</a:t>
            </a:r>
            <a:r>
              <a:rPr lang="zh-TW" altLang="en-US" sz="2200" dirty="0"/>
              <a:t>月</a:t>
            </a:r>
            <a:r>
              <a:rPr lang="en-US" altLang="zh-TW" sz="2200" dirty="0"/>
              <a:t>~2020</a:t>
            </a:r>
            <a:r>
              <a:rPr lang="zh-TW" altLang="en-US" sz="2200" dirty="0"/>
              <a:t>年</a:t>
            </a:r>
            <a:r>
              <a:rPr lang="en-US" altLang="zh-TW" sz="2200" dirty="0"/>
              <a:t>10</a:t>
            </a:r>
            <a:r>
              <a:rPr lang="zh-TW" altLang="en-US" sz="2200" dirty="0"/>
              <a:t>月</a:t>
            </a:r>
            <a:endParaRPr lang="en-US" altLang="zh-TW" sz="2200" dirty="0"/>
          </a:p>
          <a:p>
            <a:pPr algn="just">
              <a:lnSpc>
                <a:spcPct val="150000"/>
              </a:lnSpc>
            </a:pPr>
            <a:r>
              <a:rPr lang="zh-TW" altLang="en-US" sz="2200" dirty="0"/>
              <a:t>調查方式 </a:t>
            </a:r>
            <a:r>
              <a:rPr lang="en-US" altLang="zh-TW" sz="2200" dirty="0"/>
              <a:t>:</a:t>
            </a:r>
            <a:r>
              <a:rPr lang="zh-TW" altLang="en-US" sz="2200" dirty="0"/>
              <a:t> 圖書館、文獻探討</a:t>
            </a:r>
          </a:p>
        </p:txBody>
      </p:sp>
    </p:spTree>
    <p:extLst>
      <p:ext uri="{BB962C8B-B14F-4D97-AF65-F5344CB8AC3E}">
        <p14:creationId xmlns:p14="http://schemas.microsoft.com/office/powerpoint/2010/main" val="62707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B6E82BC-1E0B-FE64-B74B-64E8B33541B3}"/>
              </a:ext>
            </a:extLst>
          </p:cNvPr>
          <p:cNvSpPr txBox="1"/>
          <p:nvPr/>
        </p:nvSpPr>
        <p:spPr>
          <a:xfrm>
            <a:off x="359923" y="836579"/>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6" name="文字方塊 5">
            <a:extLst>
              <a:ext uri="{FF2B5EF4-FFF2-40B4-BE49-F238E27FC236}">
                <a16:creationId xmlns:a16="http://schemas.microsoft.com/office/drawing/2014/main" id="{03121755-7A32-A1A1-30D9-F6B856ACBC6D}"/>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11" name="群組 10">
            <a:extLst>
              <a:ext uri="{FF2B5EF4-FFF2-40B4-BE49-F238E27FC236}">
                <a16:creationId xmlns:a16="http://schemas.microsoft.com/office/drawing/2014/main" id="{6BD4E393-9AD0-5854-3B28-B071FA33D934}"/>
              </a:ext>
            </a:extLst>
          </p:cNvPr>
          <p:cNvGrpSpPr/>
          <p:nvPr/>
        </p:nvGrpSpPr>
        <p:grpSpPr>
          <a:xfrm>
            <a:off x="2430534" y="928911"/>
            <a:ext cx="3399218" cy="461665"/>
            <a:chOff x="2430534" y="928911"/>
            <a:chExt cx="3399218" cy="461665"/>
          </a:xfrm>
        </p:grpSpPr>
        <p:sp>
          <p:nvSpPr>
            <p:cNvPr id="12" name="矩形: 圓角 11">
              <a:extLst>
                <a:ext uri="{FF2B5EF4-FFF2-40B4-BE49-F238E27FC236}">
                  <a16:creationId xmlns:a16="http://schemas.microsoft.com/office/drawing/2014/main" id="{DB529C91-E051-E085-739F-3241A5B78297}"/>
                </a:ext>
              </a:extLst>
            </p:cNvPr>
            <p:cNvSpPr/>
            <p:nvPr/>
          </p:nvSpPr>
          <p:spPr>
            <a:xfrm>
              <a:off x="2430534" y="928911"/>
              <a:ext cx="3399218"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DC8AEFB7-55FE-B7EB-CE2A-5640650AAF02}"/>
                </a:ext>
              </a:extLst>
            </p:cNvPr>
            <p:cNvSpPr txBox="1"/>
            <p:nvPr/>
          </p:nvSpPr>
          <p:spPr>
            <a:xfrm>
              <a:off x="2607130" y="928911"/>
              <a:ext cx="3046027" cy="461665"/>
            </a:xfrm>
            <a:prstGeom prst="rect">
              <a:avLst/>
            </a:prstGeom>
            <a:noFill/>
          </p:spPr>
          <p:txBody>
            <a:bodyPr wrap="none" rtlCol="0">
              <a:spAutoFit/>
            </a:bodyPr>
            <a:lstStyle/>
            <a:p>
              <a:r>
                <a:rPr lang="zh-TW" altLang="en-US" sz="2400" b="1" dirty="0"/>
                <a:t>階段一</a:t>
              </a:r>
              <a:r>
                <a:rPr lang="zh-TW" altLang="en-US" sz="2400" dirty="0"/>
                <a:t> 定義功能需求</a:t>
              </a:r>
            </a:p>
          </p:txBody>
        </p:sp>
      </p:grpSp>
      <p:graphicFrame>
        <p:nvGraphicFramePr>
          <p:cNvPr id="14" name="表格 8">
            <a:extLst>
              <a:ext uri="{FF2B5EF4-FFF2-40B4-BE49-F238E27FC236}">
                <a16:creationId xmlns:a16="http://schemas.microsoft.com/office/drawing/2014/main" id="{DED55DAA-8563-F446-FD86-EB635FF24D67}"/>
              </a:ext>
            </a:extLst>
          </p:cNvPr>
          <p:cNvGraphicFramePr>
            <a:graphicFrameLocks noGrp="1"/>
          </p:cNvGraphicFramePr>
          <p:nvPr>
            <p:extLst>
              <p:ext uri="{D42A27DB-BD31-4B8C-83A1-F6EECF244321}">
                <p14:modId xmlns:p14="http://schemas.microsoft.com/office/powerpoint/2010/main" val="1366706257"/>
              </p:ext>
            </p:extLst>
          </p:nvPr>
        </p:nvGraphicFramePr>
        <p:xfrm>
          <a:off x="2230659" y="1938839"/>
          <a:ext cx="9653323" cy="4261879"/>
        </p:xfrm>
        <a:graphic>
          <a:graphicData uri="http://schemas.openxmlformats.org/drawingml/2006/table">
            <a:tbl>
              <a:tblPr firstRow="1" bandRow="1">
                <a:tableStyleId>{5940675A-B579-460E-94D1-54222C63F5DA}</a:tableStyleId>
              </a:tblPr>
              <a:tblGrid>
                <a:gridCol w="1045056">
                  <a:extLst>
                    <a:ext uri="{9D8B030D-6E8A-4147-A177-3AD203B41FA5}">
                      <a16:colId xmlns:a16="http://schemas.microsoft.com/office/drawing/2014/main" val="3406016760"/>
                    </a:ext>
                  </a:extLst>
                </a:gridCol>
                <a:gridCol w="8608267">
                  <a:extLst>
                    <a:ext uri="{9D8B030D-6E8A-4147-A177-3AD203B41FA5}">
                      <a16:colId xmlns:a16="http://schemas.microsoft.com/office/drawing/2014/main" val="716655144"/>
                    </a:ext>
                  </a:extLst>
                </a:gridCol>
              </a:tblGrid>
              <a:tr h="1026757">
                <a:tc gridSpan="2">
                  <a:txBody>
                    <a:bodyPr/>
                    <a:lstStyle/>
                    <a:p>
                      <a:pPr>
                        <a:lnSpc>
                          <a:spcPct val="150000"/>
                        </a:lnSpc>
                      </a:pPr>
                      <a:r>
                        <a:rPr lang="zh-TW" altLang="en-US" sz="1800" b="1" spc="300" dirty="0"/>
                        <a:t>探索主要的</a:t>
                      </a:r>
                      <a:r>
                        <a:rPr lang="en-US" altLang="zh-TW" sz="1800" b="1" spc="300" dirty="0"/>
                        <a:t>HMI</a:t>
                      </a:r>
                      <a:r>
                        <a:rPr lang="zh-TW" altLang="en-US" sz="1800" b="1" spc="300" dirty="0"/>
                        <a:t>設計原則和元素，以確認文獻探討的發現並解決知識鴻溝</a:t>
                      </a:r>
                      <a:endParaRPr lang="en-US" altLang="zh-TW" sz="1800" b="1" spc="300" dirty="0"/>
                    </a:p>
                    <a:p>
                      <a:pPr>
                        <a:lnSpc>
                          <a:spcPct val="150000"/>
                        </a:lnSpc>
                      </a:pPr>
                      <a:r>
                        <a:rPr lang="zh-TW" altLang="en-US" sz="1800" b="1" spc="300" dirty="0"/>
                        <a:t> </a:t>
                      </a:r>
                      <a:r>
                        <a:rPr lang="en-US" altLang="zh-TW" sz="1800" b="1" spc="300" dirty="0"/>
                        <a:t>(ex.</a:t>
                      </a:r>
                      <a:r>
                        <a:rPr lang="zh-TW" altLang="en-US" sz="1800" b="1" spc="300" dirty="0"/>
                        <a:t> 告知駕駛員自動化狀態更好還是駕駛員要求</a:t>
                      </a:r>
                      <a:r>
                        <a:rPr lang="en-US" altLang="zh-TW" sz="1800" b="1" spc="300" dirty="0"/>
                        <a:t>/</a:t>
                      </a:r>
                      <a:r>
                        <a:rPr lang="zh-TW" altLang="en-US" sz="1800" b="1" spc="300" dirty="0"/>
                        <a:t>允許的任務</a:t>
                      </a:r>
                      <a:r>
                        <a:rPr lang="en-US" altLang="zh-TW" sz="1800" b="1" spc="300" dirty="0"/>
                        <a:t>)</a:t>
                      </a:r>
                    </a:p>
                  </a:txBody>
                  <a:tcPr anchor="ctr">
                    <a:solidFill>
                      <a:schemeClr val="accent1">
                        <a:lumMod val="20000"/>
                        <a:lumOff val="80000"/>
                      </a:schemeClr>
                    </a:solidFill>
                  </a:tcPr>
                </a:tc>
                <a:tc hMerge="1">
                  <a:txBody>
                    <a:bodyPr/>
                    <a:lstStyle/>
                    <a:p>
                      <a:endParaRPr lang="zh-TW" altLang="en-US"/>
                    </a:p>
                  </a:txBody>
                  <a:tcPr/>
                </a:tc>
                <a:extLst>
                  <a:ext uri="{0D108BD9-81ED-4DB2-BD59-A6C34878D82A}">
                    <a16:rowId xmlns:a16="http://schemas.microsoft.com/office/drawing/2014/main" val="3271815282"/>
                  </a:ext>
                </a:extLst>
              </a:tr>
              <a:tr h="539187">
                <a:tc>
                  <a:txBody>
                    <a:bodyPr/>
                    <a:lstStyle/>
                    <a:p>
                      <a:pPr algn="ctr">
                        <a:lnSpc>
                          <a:spcPct val="150000"/>
                        </a:lnSpc>
                      </a:pPr>
                      <a:r>
                        <a:rPr lang="zh-TW" altLang="en-US" sz="1800" b="0" dirty="0"/>
                        <a:t>實驗一 </a:t>
                      </a:r>
                    </a:p>
                  </a:txBody>
                  <a:tcP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l">
                        <a:lnSpc>
                          <a:spcPct val="150000"/>
                        </a:lnSpc>
                      </a:pPr>
                      <a:r>
                        <a:rPr lang="zh-TW" altLang="en-US" sz="1800" b="0" dirty="0"/>
                        <a:t>對專家、自動駕駛車輛的用戶和非專家進行訪談、問卷調查和腦力激盪</a:t>
                      </a:r>
                      <a:r>
                        <a:rPr lang="en-US" altLang="zh-TW" sz="1800" b="0" dirty="0"/>
                        <a:t>(N=68)</a:t>
                      </a:r>
                      <a:endParaRPr lang="zh-TW" altLang="en-US"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12609675"/>
                  </a:ext>
                </a:extLst>
              </a:tr>
              <a:tr h="539187">
                <a:tc>
                  <a:txBody>
                    <a:bodyPr/>
                    <a:lstStyle/>
                    <a:p>
                      <a:pPr algn="ctr">
                        <a:lnSpc>
                          <a:spcPct val="150000"/>
                        </a:lnSpc>
                      </a:pPr>
                      <a:r>
                        <a:rPr lang="zh-TW" altLang="en-US" sz="1800" b="0" dirty="0"/>
                        <a:t>實驗二 </a:t>
                      </a:r>
                    </a:p>
                  </a:txBody>
                  <a:tcP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l">
                        <a:lnSpc>
                          <a:spcPct val="150000"/>
                        </a:lnSpc>
                      </a:pPr>
                      <a:r>
                        <a:rPr lang="zh-TW" altLang="en-US" sz="1800" b="0" dirty="0"/>
                        <a:t>使用關於</a:t>
                      </a:r>
                      <a:r>
                        <a:rPr lang="en-US" altLang="zh-TW" sz="1800" b="0" dirty="0"/>
                        <a:t>HMI</a:t>
                      </a:r>
                      <a:r>
                        <a:rPr lang="zh-TW" altLang="en-US" sz="1800" b="0" dirty="0"/>
                        <a:t>設計方向的解釋和經驗的問卷調查</a:t>
                      </a:r>
                      <a:r>
                        <a:rPr lang="en-US" altLang="zh-TW" sz="1800" b="0" dirty="0"/>
                        <a:t>(N=24)</a:t>
                      </a:r>
                      <a:endParaRPr lang="zh-TW" altLang="en-US"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15219186"/>
                  </a:ext>
                </a:extLst>
              </a:tr>
              <a:tr h="539187">
                <a:tc>
                  <a:txBody>
                    <a:bodyPr/>
                    <a:lstStyle/>
                    <a:p>
                      <a:pPr algn="ctr">
                        <a:lnSpc>
                          <a:spcPct val="150000"/>
                        </a:lnSpc>
                      </a:pPr>
                      <a:r>
                        <a:rPr lang="zh-TW" altLang="en-US" sz="1800" b="0" dirty="0"/>
                        <a:t>實驗三 </a:t>
                      </a:r>
                    </a:p>
                  </a:txBody>
                  <a:tcP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l">
                        <a:lnSpc>
                          <a:spcPct val="150000"/>
                        </a:lnSpc>
                      </a:pPr>
                      <a:r>
                        <a:rPr lang="zh-TW" altLang="en-US" sz="1800" b="0" dirty="0"/>
                        <a:t>採用了關於特定</a:t>
                      </a:r>
                      <a:r>
                        <a:rPr lang="en-US" altLang="zh-TW" sz="1800" b="0" dirty="0"/>
                        <a:t>HMI</a:t>
                      </a:r>
                      <a:r>
                        <a:rPr lang="zh-TW" altLang="en-US" sz="1800" b="0" dirty="0"/>
                        <a:t>元素的解釋和經驗的問卷調查</a:t>
                      </a:r>
                      <a:r>
                        <a:rPr lang="en-US" altLang="zh-TW" sz="1800" b="0" dirty="0"/>
                        <a:t>(N=29)</a:t>
                      </a:r>
                      <a:endParaRPr lang="zh-TW" altLang="en-US"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03244539"/>
                  </a:ext>
                </a:extLst>
              </a:tr>
              <a:tr h="539187">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800" b="1" spc="300" dirty="0"/>
                        <a:t>用於評估合併到個別</a:t>
                      </a:r>
                      <a:r>
                        <a:rPr lang="en-US" altLang="zh-TW" sz="1800" b="1" spc="300" dirty="0"/>
                        <a:t>HMI</a:t>
                      </a:r>
                      <a:r>
                        <a:rPr lang="zh-TW" altLang="en-US" sz="1800" b="1" spc="300" dirty="0"/>
                        <a:t>概念中的元素組合的有效性和體驗</a:t>
                      </a:r>
                    </a:p>
                  </a:txBody>
                  <a:tcPr anchor="ctr">
                    <a:solidFill>
                      <a:schemeClr val="accent1">
                        <a:lumMod val="20000"/>
                        <a:lumOff val="80000"/>
                      </a:schemeClr>
                    </a:solidFill>
                  </a:tcPr>
                </a:tc>
                <a:tc hMerge="1">
                  <a:txBody>
                    <a:bodyPr/>
                    <a:lstStyle/>
                    <a:p>
                      <a:endParaRPr lang="zh-TW" altLang="en-US"/>
                    </a:p>
                  </a:txBody>
                  <a:tcPr/>
                </a:tc>
                <a:extLst>
                  <a:ext uri="{0D108BD9-81ED-4DB2-BD59-A6C34878D82A}">
                    <a16:rowId xmlns:a16="http://schemas.microsoft.com/office/drawing/2014/main" val="2757308922"/>
                  </a:ext>
                </a:extLst>
              </a:tr>
              <a:tr h="539187">
                <a:tc>
                  <a:txBody>
                    <a:bodyPr/>
                    <a:lstStyle/>
                    <a:p>
                      <a:pPr algn="ctr">
                        <a:lnSpc>
                          <a:spcPct val="150000"/>
                        </a:lnSpc>
                      </a:pPr>
                      <a:r>
                        <a:rPr lang="zh-TW" altLang="en-US" sz="1800" b="0" dirty="0"/>
                        <a:t>實驗四 </a:t>
                      </a:r>
                    </a:p>
                  </a:txBody>
                  <a:tcP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l">
                        <a:lnSpc>
                          <a:spcPct val="150000"/>
                        </a:lnSpc>
                      </a:pPr>
                      <a:r>
                        <a:rPr lang="zh-TW" altLang="en-US" sz="1800" b="0" dirty="0"/>
                        <a:t>針對具有自動化功能的汽車用戶進行理解和偏好等方面的問卷調查</a:t>
                      </a:r>
                      <a:r>
                        <a:rPr lang="en-US" altLang="zh-TW" sz="1800" b="0" dirty="0"/>
                        <a:t>(N=16)</a:t>
                      </a:r>
                      <a:endParaRPr lang="zh-TW" altLang="en-US"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15211559"/>
                  </a:ext>
                </a:extLst>
              </a:tr>
              <a:tr h="539187">
                <a:tc>
                  <a:txBody>
                    <a:bodyPr/>
                    <a:lstStyle/>
                    <a:p>
                      <a:pPr algn="ctr">
                        <a:lnSpc>
                          <a:spcPct val="150000"/>
                        </a:lnSpc>
                      </a:pPr>
                      <a:r>
                        <a:rPr lang="zh-TW" altLang="en-US" sz="1800" b="0" dirty="0"/>
                        <a:t>實驗五 </a:t>
                      </a:r>
                    </a:p>
                  </a:txBody>
                  <a:tcPr>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l">
                        <a:lnSpc>
                          <a:spcPct val="150000"/>
                        </a:lnSpc>
                      </a:pPr>
                      <a:r>
                        <a:rPr lang="zh-TW" altLang="en-US" sz="1800" b="0" dirty="0"/>
                        <a:t>針對具有和不具有自動化功能的汽車用戶進行理解和偏好等方面的問卷調查</a:t>
                      </a:r>
                      <a:r>
                        <a:rPr lang="en-US" altLang="zh-TW" sz="1800" b="0" dirty="0"/>
                        <a:t>(N=9)</a:t>
                      </a:r>
                      <a:endParaRPr lang="zh-TW" altLang="en-US"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9311586"/>
                  </a:ext>
                </a:extLst>
              </a:tr>
            </a:tbl>
          </a:graphicData>
        </a:graphic>
      </p:graphicFrame>
      <p:grpSp>
        <p:nvGrpSpPr>
          <p:cNvPr id="15" name="群組 14">
            <a:extLst>
              <a:ext uri="{FF2B5EF4-FFF2-40B4-BE49-F238E27FC236}">
                <a16:creationId xmlns:a16="http://schemas.microsoft.com/office/drawing/2014/main" id="{09CB5524-DC36-C549-6E03-83EEF35F1F9A}"/>
              </a:ext>
            </a:extLst>
          </p:cNvPr>
          <p:cNvGrpSpPr/>
          <p:nvPr/>
        </p:nvGrpSpPr>
        <p:grpSpPr>
          <a:xfrm>
            <a:off x="308018" y="2349032"/>
            <a:ext cx="1756756" cy="743989"/>
            <a:chOff x="494803" y="1616709"/>
            <a:chExt cx="1756756" cy="743989"/>
          </a:xfrm>
        </p:grpSpPr>
        <p:sp>
          <p:nvSpPr>
            <p:cNvPr id="16" name="文字方塊 15">
              <a:extLst>
                <a:ext uri="{FF2B5EF4-FFF2-40B4-BE49-F238E27FC236}">
                  <a16:creationId xmlns:a16="http://schemas.microsoft.com/office/drawing/2014/main" id="{22DA5A90-17E8-6381-29B2-18B06F1DC32B}"/>
                </a:ext>
              </a:extLst>
            </p:cNvPr>
            <p:cNvSpPr txBox="1"/>
            <p:nvPr/>
          </p:nvSpPr>
          <p:spPr>
            <a:xfrm>
              <a:off x="593863" y="1771081"/>
              <a:ext cx="1558636" cy="430887"/>
            </a:xfrm>
            <a:prstGeom prst="rect">
              <a:avLst/>
            </a:prstGeom>
            <a:noFill/>
          </p:spPr>
          <p:txBody>
            <a:bodyPr wrap="square">
              <a:spAutoFit/>
            </a:bodyPr>
            <a:lstStyle/>
            <a:p>
              <a:pPr algn="ctr"/>
              <a:r>
                <a:rPr lang="zh-TW" altLang="en-US" sz="2200" b="1" spc="300" dirty="0">
                  <a:solidFill>
                    <a:schemeClr val="bg2">
                      <a:lumMod val="90000"/>
                    </a:schemeClr>
                  </a:solidFill>
                </a:rPr>
                <a:t>文獻探討</a:t>
              </a:r>
            </a:p>
          </p:txBody>
        </p:sp>
        <p:sp>
          <p:nvSpPr>
            <p:cNvPr id="17" name="矩形: 圓角 16">
              <a:extLst>
                <a:ext uri="{FF2B5EF4-FFF2-40B4-BE49-F238E27FC236}">
                  <a16:creationId xmlns:a16="http://schemas.microsoft.com/office/drawing/2014/main" id="{FD8C0C03-D1F9-A061-FA9F-D94F06D548A5}"/>
                </a:ext>
              </a:extLst>
            </p:cNvPr>
            <p:cNvSpPr/>
            <p:nvPr/>
          </p:nvSpPr>
          <p:spPr>
            <a:xfrm>
              <a:off x="494803" y="1616709"/>
              <a:ext cx="1756756" cy="743989"/>
            </a:xfrm>
            <a:prstGeom prst="roundRect">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8" name="群組 17">
            <a:extLst>
              <a:ext uri="{FF2B5EF4-FFF2-40B4-BE49-F238E27FC236}">
                <a16:creationId xmlns:a16="http://schemas.microsoft.com/office/drawing/2014/main" id="{FA5D91DE-1AEA-5CB5-9446-94A3D7C84A18}"/>
              </a:ext>
            </a:extLst>
          </p:cNvPr>
          <p:cNvGrpSpPr/>
          <p:nvPr/>
        </p:nvGrpSpPr>
        <p:grpSpPr>
          <a:xfrm>
            <a:off x="308018" y="4069779"/>
            <a:ext cx="1756756" cy="743989"/>
            <a:chOff x="494803" y="1616709"/>
            <a:chExt cx="1756756" cy="743989"/>
          </a:xfrm>
        </p:grpSpPr>
        <p:sp>
          <p:nvSpPr>
            <p:cNvPr id="19" name="文字方塊 18">
              <a:extLst>
                <a:ext uri="{FF2B5EF4-FFF2-40B4-BE49-F238E27FC236}">
                  <a16:creationId xmlns:a16="http://schemas.microsoft.com/office/drawing/2014/main" id="{78114A77-4BB3-8BAE-7BAD-98AE3F54970F}"/>
                </a:ext>
              </a:extLst>
            </p:cNvPr>
            <p:cNvSpPr txBox="1"/>
            <p:nvPr/>
          </p:nvSpPr>
          <p:spPr>
            <a:xfrm>
              <a:off x="593863" y="1771081"/>
              <a:ext cx="1558636" cy="430887"/>
            </a:xfrm>
            <a:prstGeom prst="rect">
              <a:avLst/>
            </a:prstGeom>
            <a:noFill/>
          </p:spPr>
          <p:txBody>
            <a:bodyPr wrap="square">
              <a:spAutoFit/>
            </a:bodyPr>
            <a:lstStyle/>
            <a:p>
              <a:pPr algn="ctr"/>
              <a:r>
                <a:rPr lang="zh-TW" altLang="en-US" sz="2200" b="1" spc="300" dirty="0">
                  <a:solidFill>
                    <a:sysClr val="windowText" lastClr="000000"/>
                  </a:solidFill>
                </a:rPr>
                <a:t>五項實驗</a:t>
              </a:r>
            </a:p>
          </p:txBody>
        </p:sp>
        <p:sp>
          <p:nvSpPr>
            <p:cNvPr id="20" name="矩形: 圓角 19">
              <a:extLst>
                <a:ext uri="{FF2B5EF4-FFF2-40B4-BE49-F238E27FC236}">
                  <a16:creationId xmlns:a16="http://schemas.microsoft.com/office/drawing/2014/main" id="{B4E81D4B-37CB-A58E-F34D-2C8E7071C856}"/>
                </a:ext>
              </a:extLst>
            </p:cNvPr>
            <p:cNvSpPr/>
            <p:nvPr/>
          </p:nvSpPr>
          <p:spPr>
            <a:xfrm>
              <a:off x="494803" y="1616709"/>
              <a:ext cx="1756756" cy="743989"/>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41555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2" name="群組 1">
            <a:extLst>
              <a:ext uri="{FF2B5EF4-FFF2-40B4-BE49-F238E27FC236}">
                <a16:creationId xmlns:a16="http://schemas.microsoft.com/office/drawing/2014/main" id="{B764E9D1-5295-D8E2-BB24-670F6AF55724}"/>
              </a:ext>
            </a:extLst>
          </p:cNvPr>
          <p:cNvGrpSpPr/>
          <p:nvPr/>
        </p:nvGrpSpPr>
        <p:grpSpPr>
          <a:xfrm>
            <a:off x="2430534" y="928911"/>
            <a:ext cx="3399218" cy="461665"/>
            <a:chOff x="2430534" y="928911"/>
            <a:chExt cx="3399218" cy="461665"/>
          </a:xfrm>
        </p:grpSpPr>
        <p:sp>
          <p:nvSpPr>
            <p:cNvPr id="3" name="矩形: 圓角 2">
              <a:extLst>
                <a:ext uri="{FF2B5EF4-FFF2-40B4-BE49-F238E27FC236}">
                  <a16:creationId xmlns:a16="http://schemas.microsoft.com/office/drawing/2014/main" id="{57F06000-1191-63A1-41A6-0F304A0AC138}"/>
                </a:ext>
              </a:extLst>
            </p:cNvPr>
            <p:cNvSpPr/>
            <p:nvPr/>
          </p:nvSpPr>
          <p:spPr>
            <a:xfrm>
              <a:off x="2430534" y="928911"/>
              <a:ext cx="3399218"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7182CC56-C744-3A17-0223-8CA926F36F24}"/>
                </a:ext>
              </a:extLst>
            </p:cNvPr>
            <p:cNvSpPr txBox="1"/>
            <p:nvPr/>
          </p:nvSpPr>
          <p:spPr>
            <a:xfrm>
              <a:off x="2607130" y="928911"/>
              <a:ext cx="3046027" cy="461665"/>
            </a:xfrm>
            <a:prstGeom prst="rect">
              <a:avLst/>
            </a:prstGeom>
            <a:noFill/>
          </p:spPr>
          <p:txBody>
            <a:bodyPr wrap="none" rtlCol="0">
              <a:spAutoFit/>
            </a:bodyPr>
            <a:lstStyle/>
            <a:p>
              <a:r>
                <a:rPr lang="zh-TW" altLang="en-US" sz="2400" b="1" dirty="0"/>
                <a:t>階段一</a:t>
              </a:r>
              <a:r>
                <a:rPr lang="zh-TW" altLang="en-US" sz="2400" dirty="0"/>
                <a:t> 定義功能需求</a:t>
              </a:r>
            </a:p>
          </p:txBody>
        </p:sp>
      </p:grpSp>
      <p:graphicFrame>
        <p:nvGraphicFramePr>
          <p:cNvPr id="6" name="表格 7">
            <a:extLst>
              <a:ext uri="{FF2B5EF4-FFF2-40B4-BE49-F238E27FC236}">
                <a16:creationId xmlns:a16="http://schemas.microsoft.com/office/drawing/2014/main" id="{45218A3F-FD60-9E71-810F-9EA8462CC28D}"/>
              </a:ext>
            </a:extLst>
          </p:cNvPr>
          <p:cNvGraphicFramePr>
            <a:graphicFrameLocks noGrp="1"/>
          </p:cNvGraphicFramePr>
          <p:nvPr>
            <p:extLst>
              <p:ext uri="{D42A27DB-BD31-4B8C-83A1-F6EECF244321}">
                <p14:modId xmlns:p14="http://schemas.microsoft.com/office/powerpoint/2010/main" val="274271470"/>
              </p:ext>
            </p:extLst>
          </p:nvPr>
        </p:nvGraphicFramePr>
        <p:xfrm>
          <a:off x="685338" y="1390576"/>
          <a:ext cx="10821324" cy="5260832"/>
        </p:xfrm>
        <a:graphic>
          <a:graphicData uri="http://schemas.openxmlformats.org/drawingml/2006/table">
            <a:tbl>
              <a:tblPr firstRow="1" bandRow="1">
                <a:tableStyleId>{5940675A-B579-460E-94D1-54222C63F5DA}</a:tableStyleId>
              </a:tblPr>
              <a:tblGrid>
                <a:gridCol w="1509684">
                  <a:extLst>
                    <a:ext uri="{9D8B030D-6E8A-4147-A177-3AD203B41FA5}">
                      <a16:colId xmlns:a16="http://schemas.microsoft.com/office/drawing/2014/main" val="1260480414"/>
                    </a:ext>
                  </a:extLst>
                </a:gridCol>
                <a:gridCol w="9311640">
                  <a:extLst>
                    <a:ext uri="{9D8B030D-6E8A-4147-A177-3AD203B41FA5}">
                      <a16:colId xmlns:a16="http://schemas.microsoft.com/office/drawing/2014/main" val="3970156038"/>
                    </a:ext>
                  </a:extLst>
                </a:gridCol>
              </a:tblGrid>
              <a:tr h="370840">
                <a:tc>
                  <a:txBody>
                    <a:bodyPr/>
                    <a:lstStyle/>
                    <a:p>
                      <a:pPr algn="ctr"/>
                      <a:r>
                        <a:rPr lang="zh-TW" altLang="en-US" sz="2200" b="1" dirty="0"/>
                        <a:t>編號</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b="1" dirty="0"/>
                        <a:t>功能需求</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217071"/>
                  </a:ext>
                </a:extLst>
              </a:tr>
              <a:tr h="604264">
                <a:tc>
                  <a:txBody>
                    <a:bodyPr/>
                    <a:lstStyle/>
                    <a:p>
                      <a:pPr algn="ctr"/>
                      <a:r>
                        <a:rPr lang="en-US" altLang="zh-TW" sz="2200" dirty="0"/>
                        <a:t>1</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TW" sz="2200" dirty="0"/>
                        <a:t>HMI</a:t>
                      </a:r>
                      <a:r>
                        <a:rPr lang="zh-TW" altLang="en-US" sz="2200" dirty="0"/>
                        <a:t>必須持續傳達目前模式</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0902267"/>
                  </a:ext>
                </a:extLst>
              </a:tr>
              <a:tr h="604264">
                <a:tc>
                  <a:txBody>
                    <a:bodyPr/>
                    <a:lstStyle/>
                    <a:p>
                      <a:pPr algn="ctr"/>
                      <a:r>
                        <a:rPr lang="en-US" altLang="zh-TW" sz="2200" dirty="0"/>
                        <a:t>2</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TW" sz="2200" dirty="0"/>
                        <a:t>HMI</a:t>
                      </a:r>
                      <a:r>
                        <a:rPr lang="zh-TW" altLang="en-US" sz="2200" dirty="0"/>
                        <a:t>必須不斷的將目前模式的剩餘時間</a:t>
                      </a:r>
                      <a:r>
                        <a:rPr lang="en-US" altLang="zh-TW" sz="2200" dirty="0"/>
                        <a:t>/</a:t>
                      </a:r>
                      <a:r>
                        <a:rPr lang="zh-TW" altLang="en-US" sz="2200" dirty="0"/>
                        <a:t>時間傳達給下一個模式</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637614"/>
                  </a:ext>
                </a:extLst>
              </a:tr>
              <a:tr h="604264">
                <a:tc>
                  <a:txBody>
                    <a:bodyPr/>
                    <a:lstStyle/>
                    <a:p>
                      <a:pPr algn="ctr"/>
                      <a:r>
                        <a:rPr lang="en-US" altLang="zh-TW" sz="2200" dirty="0"/>
                        <a:t>3</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支持模式感知的</a:t>
                      </a:r>
                      <a:r>
                        <a:rPr lang="en-US" altLang="zh-TW" sz="2200" dirty="0"/>
                        <a:t>HMI</a:t>
                      </a:r>
                      <a:r>
                        <a:rPr lang="zh-TW" altLang="en-US" sz="2200" dirty="0"/>
                        <a:t>傳達的訊息必須直觀易懂</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65546"/>
                  </a:ext>
                </a:extLst>
              </a:tr>
              <a:tr h="604264">
                <a:tc>
                  <a:txBody>
                    <a:bodyPr/>
                    <a:lstStyle/>
                    <a:p>
                      <a:pPr algn="ctr"/>
                      <a:r>
                        <a:rPr lang="en-US" altLang="zh-TW" sz="2200" dirty="0"/>
                        <a:t>4</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支持模式感知的</a:t>
                      </a:r>
                      <a:r>
                        <a:rPr lang="en-US" altLang="zh-TW" sz="2200" dirty="0"/>
                        <a:t>HMI</a:t>
                      </a:r>
                      <a:r>
                        <a:rPr lang="zh-TW" altLang="en-US" sz="2200" dirty="0"/>
                        <a:t>所傳達的訊息不得導致訊息過載</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567671"/>
                  </a:ext>
                </a:extLst>
              </a:tr>
              <a:tr h="604264">
                <a:tc>
                  <a:txBody>
                    <a:bodyPr/>
                    <a:lstStyle/>
                    <a:p>
                      <a:pPr algn="ctr"/>
                      <a:r>
                        <a:rPr lang="en-US" altLang="zh-TW" sz="2200" dirty="0"/>
                        <a:t>5</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dirty="0"/>
                        <a:t>當模式發生變化或即將可用時，</a:t>
                      </a:r>
                      <a:r>
                        <a:rPr lang="en-US" altLang="zh-TW" sz="2200" dirty="0"/>
                        <a:t>HMI</a:t>
                      </a:r>
                      <a:r>
                        <a:rPr lang="zh-TW" altLang="en-US" sz="2200" dirty="0"/>
                        <a:t>需事先傳達下一個模式為何</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759180"/>
                  </a:ext>
                </a:extLst>
              </a:tr>
              <a:tr h="604264">
                <a:tc>
                  <a:txBody>
                    <a:bodyPr/>
                    <a:lstStyle/>
                    <a:p>
                      <a:pPr algn="ctr"/>
                      <a:r>
                        <a:rPr lang="en-US" altLang="zh-TW" sz="2200" dirty="0"/>
                        <a:t>6</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TW" sz="2200" dirty="0"/>
                        <a:t>HMI</a:t>
                      </a:r>
                      <a:r>
                        <a:rPr lang="zh-TW" altLang="en-US" sz="2200" dirty="0"/>
                        <a:t>應該推動駕駛員他可以或不可以做什麼</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766928"/>
                  </a:ext>
                </a:extLst>
              </a:tr>
              <a:tr h="604264">
                <a:tc>
                  <a:txBody>
                    <a:bodyPr/>
                    <a:lstStyle/>
                    <a:p>
                      <a:pPr algn="ctr"/>
                      <a:r>
                        <a:rPr lang="en-US" altLang="zh-TW" sz="2200" dirty="0"/>
                        <a:t>7</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當駕駛員請求時，</a:t>
                      </a:r>
                      <a:r>
                        <a:rPr lang="en-US" altLang="zh-TW" sz="2200" dirty="0"/>
                        <a:t>HMI</a:t>
                      </a:r>
                      <a:r>
                        <a:rPr lang="zh-TW" altLang="en-US" sz="2200" dirty="0"/>
                        <a:t>應在整個路線中傳達可見的自動化模式</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3235542"/>
                  </a:ext>
                </a:extLst>
              </a:tr>
              <a:tr h="604264">
                <a:tc>
                  <a:txBody>
                    <a:bodyPr/>
                    <a:lstStyle/>
                    <a:p>
                      <a:pPr algn="ctr"/>
                      <a:r>
                        <a:rPr lang="en-US" altLang="zh-TW" sz="2200" dirty="0"/>
                        <a:t>8</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若駕駛員從未使用過</a:t>
                      </a:r>
                      <a:r>
                        <a:rPr lang="en-US" altLang="zh-TW" sz="2200" dirty="0"/>
                        <a:t>HMI</a:t>
                      </a:r>
                      <a:r>
                        <a:rPr lang="zh-TW" altLang="en-US" sz="2200" dirty="0"/>
                        <a:t>，則介面上可多增加指導語</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8423856"/>
                  </a:ext>
                </a:extLst>
              </a:tr>
            </a:tbl>
          </a:graphicData>
        </a:graphic>
      </p:graphicFrame>
    </p:spTree>
    <p:extLst>
      <p:ext uri="{BB962C8B-B14F-4D97-AF65-F5344CB8AC3E}">
        <p14:creationId xmlns:p14="http://schemas.microsoft.com/office/powerpoint/2010/main" val="405366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B6E82BC-1E0B-FE64-B74B-64E8B33541B3}"/>
              </a:ext>
            </a:extLst>
          </p:cNvPr>
          <p:cNvSpPr txBox="1"/>
          <p:nvPr/>
        </p:nvSpPr>
        <p:spPr>
          <a:xfrm>
            <a:off x="359923" y="836579"/>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6" name="文字方塊 5">
            <a:extLst>
              <a:ext uri="{FF2B5EF4-FFF2-40B4-BE49-F238E27FC236}">
                <a16:creationId xmlns:a16="http://schemas.microsoft.com/office/drawing/2014/main" id="{03121755-7A32-A1A1-30D9-F6B856ACBC6D}"/>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3" name="群組 2">
            <a:extLst>
              <a:ext uri="{FF2B5EF4-FFF2-40B4-BE49-F238E27FC236}">
                <a16:creationId xmlns:a16="http://schemas.microsoft.com/office/drawing/2014/main" id="{9BF485EB-A6F7-ABAC-91D8-5778840F0D31}"/>
              </a:ext>
            </a:extLst>
          </p:cNvPr>
          <p:cNvGrpSpPr/>
          <p:nvPr/>
        </p:nvGrpSpPr>
        <p:grpSpPr>
          <a:xfrm>
            <a:off x="2430535" y="928911"/>
            <a:ext cx="2787852" cy="461665"/>
            <a:chOff x="2430535" y="928911"/>
            <a:chExt cx="2787852" cy="461665"/>
          </a:xfrm>
        </p:grpSpPr>
        <p:sp>
          <p:nvSpPr>
            <p:cNvPr id="4" name="矩形: 圓角 3">
              <a:extLst>
                <a:ext uri="{FF2B5EF4-FFF2-40B4-BE49-F238E27FC236}">
                  <a16:creationId xmlns:a16="http://schemas.microsoft.com/office/drawing/2014/main" id="{3E24E364-F359-2E74-8795-086F88A83ED4}"/>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CE372732-1CB4-3E10-6F8D-98246A41422C}"/>
                </a:ext>
              </a:extLst>
            </p:cNvPr>
            <p:cNvSpPr txBox="1"/>
            <p:nvPr/>
          </p:nvSpPr>
          <p:spPr>
            <a:xfrm>
              <a:off x="2607130" y="928911"/>
              <a:ext cx="2430474" cy="461665"/>
            </a:xfrm>
            <a:prstGeom prst="rect">
              <a:avLst/>
            </a:prstGeom>
            <a:noFill/>
          </p:spPr>
          <p:txBody>
            <a:bodyPr wrap="none" rtlCol="0">
              <a:spAutoFit/>
            </a:bodyPr>
            <a:lstStyle/>
            <a:p>
              <a:r>
                <a:rPr lang="zh-TW" altLang="en-US" sz="2400" b="1" dirty="0"/>
                <a:t>階段二</a:t>
              </a:r>
              <a:r>
                <a:rPr lang="zh-TW" altLang="en-US" sz="2400" dirty="0"/>
                <a:t> 設計實施</a:t>
              </a:r>
            </a:p>
          </p:txBody>
        </p:sp>
      </p:grpSp>
      <p:sp>
        <p:nvSpPr>
          <p:cNvPr id="7" name="文字方塊 6">
            <a:extLst>
              <a:ext uri="{FF2B5EF4-FFF2-40B4-BE49-F238E27FC236}">
                <a16:creationId xmlns:a16="http://schemas.microsoft.com/office/drawing/2014/main" id="{EED08E69-0A25-144B-215C-F309572F240A}"/>
              </a:ext>
            </a:extLst>
          </p:cNvPr>
          <p:cNvSpPr txBox="1"/>
          <p:nvPr/>
        </p:nvSpPr>
        <p:spPr>
          <a:xfrm>
            <a:off x="909458" y="2381801"/>
            <a:ext cx="6631947" cy="540982"/>
          </a:xfrm>
          <a:prstGeom prst="rect">
            <a:avLst/>
          </a:prstGeom>
          <a:noFill/>
        </p:spPr>
        <p:txBody>
          <a:bodyPr wrap="square">
            <a:spAutoFit/>
          </a:bodyPr>
          <a:lstStyle/>
          <a:p>
            <a:pPr>
              <a:lnSpc>
                <a:spcPct val="150000"/>
              </a:lnSpc>
            </a:pPr>
            <a:r>
              <a:rPr lang="zh-TW" altLang="en-US" sz="2200" b="0" dirty="0"/>
              <a:t>團隊 </a:t>
            </a:r>
            <a:r>
              <a:rPr lang="en-US" altLang="zh-TW" sz="2200" b="0" dirty="0"/>
              <a:t>:</a:t>
            </a:r>
            <a:r>
              <a:rPr lang="zh-TW" altLang="en-US" sz="2200" b="0" dirty="0"/>
              <a:t> 兩名汽車工業設計師、三名自動化汽車專家</a:t>
            </a:r>
            <a:endParaRPr lang="en-US" altLang="zh-TW" sz="2200" b="0" dirty="0"/>
          </a:p>
        </p:txBody>
      </p:sp>
      <p:sp>
        <p:nvSpPr>
          <p:cNvPr id="8" name="文字方塊 7">
            <a:extLst>
              <a:ext uri="{FF2B5EF4-FFF2-40B4-BE49-F238E27FC236}">
                <a16:creationId xmlns:a16="http://schemas.microsoft.com/office/drawing/2014/main" id="{8A5C7567-D574-2914-D45A-DEDBF4ACD734}"/>
              </a:ext>
            </a:extLst>
          </p:cNvPr>
          <p:cNvSpPr txBox="1"/>
          <p:nvPr/>
        </p:nvSpPr>
        <p:spPr>
          <a:xfrm>
            <a:off x="1357068" y="2967469"/>
            <a:ext cx="9252317" cy="540982"/>
          </a:xfrm>
          <a:prstGeom prst="rect">
            <a:avLst/>
          </a:prstGeom>
          <a:noFill/>
        </p:spPr>
        <p:txBody>
          <a:bodyPr wrap="square">
            <a:spAutoFit/>
          </a:bodyPr>
          <a:lstStyle/>
          <a:p>
            <a:pPr>
              <a:lnSpc>
                <a:spcPct val="150000"/>
              </a:lnSpc>
            </a:pPr>
            <a:r>
              <a:rPr lang="zh-TW" altLang="en-US" sz="2200" b="0" dirty="0"/>
              <a:t>→ 每個月進行</a:t>
            </a:r>
            <a:r>
              <a:rPr lang="en-US" altLang="zh-TW" sz="2200" b="0" dirty="0"/>
              <a:t>1~2</a:t>
            </a:r>
            <a:r>
              <a:rPr lang="zh-TW" altLang="en-US" sz="2200" b="0" dirty="0"/>
              <a:t>次的會議，大約持續一年</a:t>
            </a:r>
            <a:r>
              <a:rPr lang="en-US" altLang="zh-TW" sz="2200" b="0" dirty="0"/>
              <a:t>(</a:t>
            </a:r>
            <a:r>
              <a:rPr lang="zh-TW" altLang="en-US" sz="2200" b="0" dirty="0"/>
              <a:t>總共進行</a:t>
            </a:r>
            <a:r>
              <a:rPr lang="en-US" altLang="zh-TW" sz="2200" b="0" dirty="0"/>
              <a:t>6</a:t>
            </a:r>
            <a:r>
              <a:rPr lang="zh-TW" altLang="en-US" sz="2200" b="0" dirty="0"/>
              <a:t>次會議</a:t>
            </a:r>
            <a:r>
              <a:rPr lang="en-US" altLang="zh-TW" sz="2200" b="0" dirty="0"/>
              <a:t>)</a:t>
            </a:r>
          </a:p>
        </p:txBody>
      </p:sp>
      <p:sp>
        <p:nvSpPr>
          <p:cNvPr id="10" name="文字方塊 9">
            <a:extLst>
              <a:ext uri="{FF2B5EF4-FFF2-40B4-BE49-F238E27FC236}">
                <a16:creationId xmlns:a16="http://schemas.microsoft.com/office/drawing/2014/main" id="{6AAB49A2-40EC-AF9B-27BF-DB631B9C2CBD}"/>
              </a:ext>
            </a:extLst>
          </p:cNvPr>
          <p:cNvSpPr txBox="1"/>
          <p:nvPr/>
        </p:nvSpPr>
        <p:spPr>
          <a:xfrm>
            <a:off x="1357069" y="3562691"/>
            <a:ext cx="9653322" cy="540982"/>
          </a:xfrm>
          <a:prstGeom prst="rect">
            <a:avLst/>
          </a:prstGeom>
          <a:noFill/>
        </p:spPr>
        <p:txBody>
          <a:bodyPr wrap="square">
            <a:spAutoFit/>
          </a:bodyPr>
          <a:lstStyle/>
          <a:p>
            <a:pPr>
              <a:lnSpc>
                <a:spcPct val="150000"/>
              </a:lnSpc>
            </a:pPr>
            <a:r>
              <a:rPr lang="zh-TW" altLang="en-US" sz="2200" b="0" dirty="0"/>
              <a:t>→ </a:t>
            </a:r>
            <a:r>
              <a:rPr lang="en-US" altLang="zh-TW" sz="2200" b="0" dirty="0"/>
              <a:t>MEDLATOR</a:t>
            </a:r>
            <a:r>
              <a:rPr lang="zh-TW" altLang="en-US" sz="2200" b="0" dirty="0"/>
              <a:t>項目的合作夥伴</a:t>
            </a:r>
            <a:r>
              <a:rPr lang="en-US" altLang="zh-TW" sz="2200" b="0" dirty="0"/>
              <a:t>(</a:t>
            </a:r>
            <a:r>
              <a:rPr lang="zh-TW" altLang="en-US" sz="2200" b="0" dirty="0"/>
              <a:t>約</a:t>
            </a:r>
            <a:r>
              <a:rPr lang="en-US" altLang="zh-TW" sz="2200" b="0" dirty="0"/>
              <a:t>20</a:t>
            </a:r>
            <a:r>
              <a:rPr lang="zh-TW" altLang="en-US" sz="2200" b="0" dirty="0"/>
              <a:t>人參與</a:t>
            </a:r>
            <a:r>
              <a:rPr lang="en-US" altLang="zh-TW" sz="2200" b="0" dirty="0"/>
              <a:t>)</a:t>
            </a:r>
            <a:r>
              <a:rPr lang="zh-TW" altLang="en-US" sz="2200" b="0" dirty="0"/>
              <a:t>進行四次焦點小組會議</a:t>
            </a:r>
            <a:endParaRPr lang="en-US" altLang="zh-TW" sz="2200" b="0" dirty="0"/>
          </a:p>
        </p:txBody>
      </p:sp>
      <p:sp>
        <p:nvSpPr>
          <p:cNvPr id="11" name="文字方塊 10">
            <a:extLst>
              <a:ext uri="{FF2B5EF4-FFF2-40B4-BE49-F238E27FC236}">
                <a16:creationId xmlns:a16="http://schemas.microsoft.com/office/drawing/2014/main" id="{3F59C30D-0952-E26F-4020-4C696B3FAA9E}"/>
              </a:ext>
            </a:extLst>
          </p:cNvPr>
          <p:cNvSpPr txBox="1"/>
          <p:nvPr/>
        </p:nvSpPr>
        <p:spPr>
          <a:xfrm>
            <a:off x="909458" y="4428405"/>
            <a:ext cx="6631947" cy="540982"/>
          </a:xfrm>
          <a:prstGeom prst="rect">
            <a:avLst/>
          </a:prstGeom>
          <a:noFill/>
        </p:spPr>
        <p:txBody>
          <a:bodyPr wrap="square">
            <a:spAutoFit/>
          </a:bodyPr>
          <a:lstStyle/>
          <a:p>
            <a:pPr>
              <a:lnSpc>
                <a:spcPct val="150000"/>
              </a:lnSpc>
            </a:pPr>
            <a:r>
              <a:rPr lang="zh-TW" altLang="en-US" sz="2200" b="0" dirty="0"/>
              <a:t>設計指南 </a:t>
            </a:r>
            <a:r>
              <a:rPr lang="en-US" altLang="zh-TW" sz="2200" b="0" dirty="0"/>
              <a:t>:</a:t>
            </a:r>
            <a:r>
              <a:rPr lang="zh-TW" altLang="en-US" sz="2200" b="0" dirty="0"/>
              <a:t> 直覺學習、用戶接受度</a:t>
            </a:r>
            <a:endParaRPr lang="en-US" altLang="zh-TW" sz="2200" b="0" dirty="0"/>
          </a:p>
        </p:txBody>
      </p:sp>
      <p:sp>
        <p:nvSpPr>
          <p:cNvPr id="13" name="文字方塊 12">
            <a:extLst>
              <a:ext uri="{FF2B5EF4-FFF2-40B4-BE49-F238E27FC236}">
                <a16:creationId xmlns:a16="http://schemas.microsoft.com/office/drawing/2014/main" id="{72323639-8FEB-61E6-23C6-AF881DAD9BA9}"/>
              </a:ext>
            </a:extLst>
          </p:cNvPr>
          <p:cNvSpPr txBox="1"/>
          <p:nvPr/>
        </p:nvSpPr>
        <p:spPr>
          <a:xfrm>
            <a:off x="1357069" y="5014073"/>
            <a:ext cx="9653322" cy="540982"/>
          </a:xfrm>
          <a:prstGeom prst="rect">
            <a:avLst/>
          </a:prstGeom>
          <a:noFill/>
        </p:spPr>
        <p:txBody>
          <a:bodyPr wrap="square">
            <a:spAutoFit/>
          </a:bodyPr>
          <a:lstStyle/>
          <a:p>
            <a:pPr>
              <a:lnSpc>
                <a:spcPct val="150000"/>
              </a:lnSpc>
            </a:pPr>
            <a:r>
              <a:rPr lang="zh-TW" altLang="en-US" sz="2200" b="0" dirty="0"/>
              <a:t>→ 下半年邀請虛擬實境</a:t>
            </a:r>
            <a:r>
              <a:rPr lang="en-US" altLang="zh-TW" sz="2200" b="0" dirty="0"/>
              <a:t>(VR)</a:t>
            </a:r>
            <a:r>
              <a:rPr lang="zh-TW" altLang="en-US" sz="2200" b="0" dirty="0"/>
              <a:t>專家一同參與設計，以利做第三階段的實驗</a:t>
            </a:r>
            <a:endParaRPr lang="en-US" altLang="zh-TW" sz="2200" b="0" dirty="0"/>
          </a:p>
        </p:txBody>
      </p:sp>
      <p:sp>
        <p:nvSpPr>
          <p:cNvPr id="9" name="文字方塊 8">
            <a:extLst>
              <a:ext uri="{FF2B5EF4-FFF2-40B4-BE49-F238E27FC236}">
                <a16:creationId xmlns:a16="http://schemas.microsoft.com/office/drawing/2014/main" id="{C7BE35BB-DACC-D062-2321-D3696E9E37C4}"/>
              </a:ext>
            </a:extLst>
          </p:cNvPr>
          <p:cNvSpPr txBox="1"/>
          <p:nvPr/>
        </p:nvSpPr>
        <p:spPr>
          <a:xfrm>
            <a:off x="506393" y="1615697"/>
            <a:ext cx="6631948" cy="54098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200" b="1" dirty="0"/>
              <a:t>目的 </a:t>
            </a:r>
            <a:r>
              <a:rPr lang="en-US" altLang="zh-TW" sz="2200" b="1" dirty="0"/>
              <a:t>:</a:t>
            </a:r>
            <a:r>
              <a:rPr lang="zh-TW" altLang="en-US" sz="2200" b="1" dirty="0"/>
              <a:t> 將階段一所產生的功能需求在設計中實現</a:t>
            </a:r>
          </a:p>
        </p:txBody>
      </p:sp>
    </p:spTree>
    <p:extLst>
      <p:ext uri="{BB962C8B-B14F-4D97-AF65-F5344CB8AC3E}">
        <p14:creationId xmlns:p14="http://schemas.microsoft.com/office/powerpoint/2010/main" val="162133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12" name="文字方塊 11">
            <a:extLst>
              <a:ext uri="{FF2B5EF4-FFF2-40B4-BE49-F238E27FC236}">
                <a16:creationId xmlns:a16="http://schemas.microsoft.com/office/drawing/2014/main" id="{B75F8938-A464-34C2-F871-7174FA3A919C}"/>
              </a:ext>
            </a:extLst>
          </p:cNvPr>
          <p:cNvSpPr txBox="1"/>
          <p:nvPr/>
        </p:nvSpPr>
        <p:spPr>
          <a:xfrm>
            <a:off x="1237414" y="240631"/>
            <a:ext cx="9653323"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https://www-sciencedirect-com.libdb.yuntech.edu.tw:3001/science/article/pii/S1369847822002595</a:t>
            </a:r>
            <a:endParaRPr lang="zh-TW" altLang="en-US" sz="1400" dirty="0">
              <a:solidFill>
                <a:schemeClr val="tx1">
                  <a:lumMod val="50000"/>
                  <a:lumOff val="50000"/>
                </a:schemeClr>
              </a:solidFill>
            </a:endParaRPr>
          </a:p>
        </p:txBody>
      </p:sp>
      <p:grpSp>
        <p:nvGrpSpPr>
          <p:cNvPr id="2" name="群組 1">
            <a:extLst>
              <a:ext uri="{FF2B5EF4-FFF2-40B4-BE49-F238E27FC236}">
                <a16:creationId xmlns:a16="http://schemas.microsoft.com/office/drawing/2014/main" id="{099E397D-5EDA-CC05-B18E-21C41CA9034A}"/>
              </a:ext>
            </a:extLst>
          </p:cNvPr>
          <p:cNvGrpSpPr/>
          <p:nvPr/>
        </p:nvGrpSpPr>
        <p:grpSpPr>
          <a:xfrm>
            <a:off x="2430535" y="928911"/>
            <a:ext cx="2787852" cy="461665"/>
            <a:chOff x="2430535" y="928911"/>
            <a:chExt cx="2787852" cy="461665"/>
          </a:xfrm>
        </p:grpSpPr>
        <p:sp>
          <p:nvSpPr>
            <p:cNvPr id="3" name="矩形: 圓角 2">
              <a:extLst>
                <a:ext uri="{FF2B5EF4-FFF2-40B4-BE49-F238E27FC236}">
                  <a16:creationId xmlns:a16="http://schemas.microsoft.com/office/drawing/2014/main" id="{E7EC9B0F-D62C-947C-7F19-A2B3CAD572FF}"/>
                </a:ext>
              </a:extLst>
            </p:cNvPr>
            <p:cNvSpPr/>
            <p:nvPr/>
          </p:nvSpPr>
          <p:spPr>
            <a:xfrm>
              <a:off x="2430535" y="928911"/>
              <a:ext cx="2787852" cy="4616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91CBBC0D-A10E-F94E-DE4D-9E5DDBC36DA1}"/>
                </a:ext>
              </a:extLst>
            </p:cNvPr>
            <p:cNvSpPr txBox="1"/>
            <p:nvPr/>
          </p:nvSpPr>
          <p:spPr>
            <a:xfrm>
              <a:off x="2607130" y="928911"/>
              <a:ext cx="2430474" cy="461665"/>
            </a:xfrm>
            <a:prstGeom prst="rect">
              <a:avLst/>
            </a:prstGeom>
            <a:noFill/>
          </p:spPr>
          <p:txBody>
            <a:bodyPr wrap="none" rtlCol="0">
              <a:spAutoFit/>
            </a:bodyPr>
            <a:lstStyle/>
            <a:p>
              <a:r>
                <a:rPr lang="zh-TW" altLang="en-US" sz="2400" b="1" dirty="0"/>
                <a:t>階段二</a:t>
              </a:r>
              <a:r>
                <a:rPr lang="zh-TW" altLang="en-US" sz="2400" dirty="0"/>
                <a:t> 設計實施</a:t>
              </a:r>
            </a:p>
          </p:txBody>
        </p:sp>
      </p:grpSp>
      <p:sp>
        <p:nvSpPr>
          <p:cNvPr id="6" name="文字方塊 5">
            <a:extLst>
              <a:ext uri="{FF2B5EF4-FFF2-40B4-BE49-F238E27FC236}">
                <a16:creationId xmlns:a16="http://schemas.microsoft.com/office/drawing/2014/main" id="{C134E967-7A9A-5019-EB8D-0C7CEC9B5615}"/>
              </a:ext>
            </a:extLst>
          </p:cNvPr>
          <p:cNvSpPr txBox="1"/>
          <p:nvPr/>
        </p:nvSpPr>
        <p:spPr>
          <a:xfrm>
            <a:off x="616383" y="1549468"/>
            <a:ext cx="10719024" cy="104881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200" b="0" dirty="0"/>
              <a:t>前述所提到的功能需求</a:t>
            </a:r>
            <a:r>
              <a:rPr lang="en-US" altLang="zh-TW" sz="2200" b="0" dirty="0"/>
              <a:t>8</a:t>
            </a:r>
            <a:r>
              <a:rPr lang="zh-TW" altLang="en-US" sz="2200" b="0" dirty="0"/>
              <a:t> 「</a:t>
            </a:r>
            <a:r>
              <a:rPr lang="zh-TW" altLang="en-US" sz="2200" dirty="0"/>
              <a:t>若駕駛員從未使用過</a:t>
            </a:r>
            <a:r>
              <a:rPr lang="en-US" altLang="zh-TW" sz="2200" dirty="0"/>
              <a:t>HMI</a:t>
            </a:r>
            <a:r>
              <a:rPr lang="zh-TW" altLang="en-US" sz="2200" dirty="0"/>
              <a:t>，則介面上可多增加指導語」，會在確保其他</a:t>
            </a:r>
            <a:r>
              <a:rPr lang="en-US" altLang="zh-TW" sz="2200" dirty="0"/>
              <a:t>7</a:t>
            </a:r>
            <a:r>
              <a:rPr lang="zh-TW" altLang="en-US" sz="2200" dirty="0"/>
              <a:t>項需求都滿足後才實施</a:t>
            </a:r>
          </a:p>
        </p:txBody>
      </p:sp>
      <p:sp>
        <p:nvSpPr>
          <p:cNvPr id="7" name="文字方塊 6">
            <a:extLst>
              <a:ext uri="{FF2B5EF4-FFF2-40B4-BE49-F238E27FC236}">
                <a16:creationId xmlns:a16="http://schemas.microsoft.com/office/drawing/2014/main" id="{119782B0-24A3-9F21-06A6-409C5D869682}"/>
              </a:ext>
            </a:extLst>
          </p:cNvPr>
          <p:cNvSpPr txBox="1"/>
          <p:nvPr/>
        </p:nvSpPr>
        <p:spPr>
          <a:xfrm>
            <a:off x="616383" y="2664839"/>
            <a:ext cx="10719024" cy="5409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200" b="0" dirty="0"/>
              <a:t>再將功能需求轉為</a:t>
            </a:r>
            <a:r>
              <a:rPr lang="en-US" altLang="zh-TW" sz="2200" b="0" dirty="0"/>
              <a:t>HMI</a:t>
            </a:r>
            <a:r>
              <a:rPr lang="zh-TW" altLang="en-US" sz="2200" b="0" dirty="0"/>
              <a:t>設計時，</a:t>
            </a:r>
            <a:r>
              <a:rPr lang="en-US" altLang="zh-TW" sz="2200" b="0" dirty="0"/>
              <a:t>MEDLATOR</a:t>
            </a:r>
            <a:r>
              <a:rPr lang="zh-TW" altLang="en-US" sz="2200" b="0" dirty="0"/>
              <a:t>定義了四種以人為中心的模式 </a:t>
            </a:r>
            <a:r>
              <a:rPr lang="en-US" altLang="zh-TW" sz="2200" b="0" dirty="0"/>
              <a:t>:</a:t>
            </a:r>
            <a:endParaRPr lang="zh-TW" altLang="en-US" sz="2200" dirty="0"/>
          </a:p>
        </p:txBody>
      </p:sp>
      <p:graphicFrame>
        <p:nvGraphicFramePr>
          <p:cNvPr id="9" name="表格 7">
            <a:extLst>
              <a:ext uri="{FF2B5EF4-FFF2-40B4-BE49-F238E27FC236}">
                <a16:creationId xmlns:a16="http://schemas.microsoft.com/office/drawing/2014/main" id="{B1A3BC04-D77D-5B16-ABBF-E4CEEB9EF996}"/>
              </a:ext>
            </a:extLst>
          </p:cNvPr>
          <p:cNvGraphicFramePr>
            <a:graphicFrameLocks noGrp="1"/>
          </p:cNvGraphicFramePr>
          <p:nvPr>
            <p:extLst>
              <p:ext uri="{D42A27DB-BD31-4B8C-83A1-F6EECF244321}">
                <p14:modId xmlns:p14="http://schemas.microsoft.com/office/powerpoint/2010/main" val="3656794627"/>
              </p:ext>
            </p:extLst>
          </p:nvPr>
        </p:nvGraphicFramePr>
        <p:xfrm>
          <a:off x="517041" y="3484789"/>
          <a:ext cx="11157918" cy="2843776"/>
        </p:xfrm>
        <a:graphic>
          <a:graphicData uri="http://schemas.openxmlformats.org/drawingml/2006/table">
            <a:tbl>
              <a:tblPr firstRow="1" bandRow="1">
                <a:tableStyleId>{5940675A-B579-460E-94D1-54222C63F5DA}</a:tableStyleId>
              </a:tblPr>
              <a:tblGrid>
                <a:gridCol w="1509684">
                  <a:extLst>
                    <a:ext uri="{9D8B030D-6E8A-4147-A177-3AD203B41FA5}">
                      <a16:colId xmlns:a16="http://schemas.microsoft.com/office/drawing/2014/main" val="1260480414"/>
                    </a:ext>
                  </a:extLst>
                </a:gridCol>
                <a:gridCol w="2329180">
                  <a:extLst>
                    <a:ext uri="{9D8B030D-6E8A-4147-A177-3AD203B41FA5}">
                      <a16:colId xmlns:a16="http://schemas.microsoft.com/office/drawing/2014/main" val="3970156038"/>
                    </a:ext>
                  </a:extLst>
                </a:gridCol>
                <a:gridCol w="7319054">
                  <a:extLst>
                    <a:ext uri="{9D8B030D-6E8A-4147-A177-3AD203B41FA5}">
                      <a16:colId xmlns:a16="http://schemas.microsoft.com/office/drawing/2014/main" val="2676727965"/>
                    </a:ext>
                  </a:extLst>
                </a:gridCol>
              </a:tblGrid>
              <a:tr h="370840">
                <a:tc>
                  <a:txBody>
                    <a:bodyPr/>
                    <a:lstStyle/>
                    <a:p>
                      <a:pPr algn="ctr"/>
                      <a:r>
                        <a:rPr lang="zh-TW" altLang="en-US" sz="2200" b="1" dirty="0"/>
                        <a:t>標籤</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b="1" dirty="0"/>
                        <a:t>用途</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b="1" dirty="0"/>
                        <a:t>包含</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217071"/>
                  </a:ext>
                </a:extLst>
              </a:tr>
              <a:tr h="604264">
                <a:tc>
                  <a:txBody>
                    <a:bodyPr/>
                    <a:lstStyle/>
                    <a:p>
                      <a:pPr algn="ctr"/>
                      <a:r>
                        <a:rPr lang="en-US" altLang="zh-TW" sz="2200" dirty="0"/>
                        <a:t>M</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dirty="0"/>
                        <a:t>手動駕駛</a:t>
                      </a:r>
                      <a:r>
                        <a:rPr lang="en-US" altLang="zh-TW" sz="2200" dirty="0"/>
                        <a:t>(SAE</a:t>
                      </a:r>
                      <a:r>
                        <a:rPr lang="zh-TW" altLang="en-US" sz="2200" dirty="0"/>
                        <a:t> </a:t>
                      </a:r>
                      <a:r>
                        <a:rPr lang="en-US" altLang="zh-TW" sz="2200" dirty="0"/>
                        <a:t>0)</a:t>
                      </a:r>
                      <a:endParaRPr lang="zh-TW" altLang="en-US" sz="2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dirty="0"/>
                        <a:t>沒有自動化的啟用</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759180"/>
                  </a:ext>
                </a:extLst>
              </a:tr>
              <a:tr h="604264">
                <a:tc>
                  <a:txBody>
                    <a:bodyPr/>
                    <a:lstStyle/>
                    <a:p>
                      <a:pPr algn="ctr"/>
                      <a:r>
                        <a:rPr lang="en-US" altLang="zh-TW" sz="2200" dirty="0"/>
                        <a:t>CM</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dirty="0"/>
                        <a:t>輔助駕駛</a:t>
                      </a:r>
                      <a:r>
                        <a:rPr lang="en-US" altLang="zh-TW" sz="2200" dirty="0"/>
                        <a:t>(SAE</a:t>
                      </a:r>
                      <a:r>
                        <a:rPr lang="zh-TW" altLang="en-US" sz="2200" dirty="0"/>
                        <a:t> </a:t>
                      </a:r>
                      <a:r>
                        <a:rPr lang="en-US" altLang="zh-TW" sz="2200" dirty="0"/>
                        <a:t>2)</a:t>
                      </a:r>
                      <a:endParaRPr lang="zh-TW" altLang="en-US" sz="2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自適應巡航</a:t>
                      </a:r>
                      <a:r>
                        <a:rPr lang="en-US" altLang="zh-TW" sz="2200" dirty="0"/>
                        <a:t>(ACC)</a:t>
                      </a:r>
                      <a:r>
                        <a:rPr lang="zh-TW" altLang="en-US" sz="2200" dirty="0"/>
                        <a:t>、車道保持</a:t>
                      </a:r>
                      <a:r>
                        <a:rPr lang="en-US" altLang="zh-TW" sz="2200" dirty="0"/>
                        <a:t>(LAK)</a:t>
                      </a:r>
                      <a:endParaRPr lang="zh-TW" altLang="en-US" sz="220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766928"/>
                  </a:ext>
                </a:extLst>
              </a:tr>
              <a:tr h="604264">
                <a:tc>
                  <a:txBody>
                    <a:bodyPr/>
                    <a:lstStyle/>
                    <a:p>
                      <a:pPr algn="ctr"/>
                      <a:r>
                        <a:rPr lang="en-US" altLang="zh-TW" sz="2200" dirty="0"/>
                        <a:t>SB</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dirty="0"/>
                        <a:t>待命模式</a:t>
                      </a:r>
                      <a:r>
                        <a:rPr lang="en-US" altLang="zh-TW" sz="2200" dirty="0"/>
                        <a:t>(SAE</a:t>
                      </a:r>
                      <a:r>
                        <a:rPr lang="zh-TW" altLang="en-US" sz="2200" dirty="0"/>
                        <a:t> </a:t>
                      </a:r>
                      <a:r>
                        <a:rPr lang="en-US" altLang="zh-TW" sz="2200" dirty="0"/>
                        <a:t>3)</a:t>
                      </a:r>
                      <a:endParaRPr lang="zh-TW" altLang="en-US" sz="2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若自動化無法處理時，駕駛員仍需接管</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3235542"/>
                  </a:ext>
                </a:extLst>
              </a:tr>
              <a:tr h="604264">
                <a:tc>
                  <a:txBody>
                    <a:bodyPr/>
                    <a:lstStyle/>
                    <a:p>
                      <a:pPr algn="ctr"/>
                      <a:r>
                        <a:rPr lang="en-US" altLang="zh-TW" sz="2200" dirty="0" err="1"/>
                        <a:t>TtS</a:t>
                      </a:r>
                      <a:endParaRPr lang="zh-TW" altLang="en-US" sz="2200"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200" dirty="0"/>
                        <a:t>睡眠模式</a:t>
                      </a:r>
                      <a:r>
                        <a:rPr lang="en-US" altLang="zh-TW" sz="2200" dirty="0"/>
                        <a:t>(SAE</a:t>
                      </a:r>
                      <a:r>
                        <a:rPr lang="zh-TW" altLang="en-US" sz="2200" dirty="0"/>
                        <a:t> </a:t>
                      </a:r>
                      <a:r>
                        <a:rPr lang="en-US" altLang="zh-TW" sz="2200" dirty="0"/>
                        <a:t>4)</a:t>
                      </a:r>
                      <a:endParaRPr lang="zh-TW" altLang="en-US" sz="2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2200" dirty="0"/>
                        <a:t>當系統出現故障時，自動化能使車輛安全停車</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8423856"/>
                  </a:ext>
                </a:extLst>
              </a:tr>
            </a:tbl>
          </a:graphicData>
        </a:graphic>
      </p:graphicFrame>
    </p:spTree>
    <p:extLst>
      <p:ext uri="{BB962C8B-B14F-4D97-AF65-F5344CB8AC3E}">
        <p14:creationId xmlns:p14="http://schemas.microsoft.com/office/powerpoint/2010/main" val="220959437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YaHei UI">
      <a:majorFont>
        <a:latin typeface="Microsoft YaHei UI"/>
        <a:ea typeface="Microsoft YaHei UI"/>
        <a:cs typeface=""/>
      </a:majorFont>
      <a:minorFont>
        <a:latin typeface="Microsoft YaHei UI"/>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5728</TotalTime>
  <Words>3441</Words>
  <Application>Microsoft Office PowerPoint</Application>
  <PresentationFormat>寬螢幕</PresentationFormat>
  <Paragraphs>282</Paragraphs>
  <Slides>23</Slides>
  <Notes>21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23</vt:i4>
      </vt:variant>
    </vt:vector>
  </HeadingPairs>
  <TitlesOfParts>
    <vt:vector size="28" baseType="lpstr">
      <vt:lpstr>Microsoft YaHei UI</vt:lpstr>
      <vt:lpstr>NexusSerif</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宋錦玉</dc:creator>
  <cp:lastModifiedBy>. 宋</cp:lastModifiedBy>
  <cp:revision>136</cp:revision>
  <dcterms:created xsi:type="dcterms:W3CDTF">2022-12-09T02:43:44Z</dcterms:created>
  <dcterms:modified xsi:type="dcterms:W3CDTF">2023-01-10T06:29:40Z</dcterms:modified>
</cp:coreProperties>
</file>